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34567" autoAdjust="0"/>
    <p:restoredTop sz="86377" autoAdjust="0"/>
  </p:normalViewPr>
  <p:slideViewPr>
    <p:cSldViewPr>
      <p:cViewPr>
        <p:scale>
          <a:sx n="125" d="100"/>
          <a:sy n="125" d="100"/>
        </p:scale>
        <p:origin x="-1956" y="-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E13C9F-CB75-4A08-A8C6-A26FF73356A0}" type="datetimeFigureOut">
              <a:rPr lang="ru-RU" smtClean="0"/>
              <a:pPr/>
              <a:t>28.02.2024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638F9C-9DBA-41F8-908D-DD50121D999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30732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638F9C-9DBA-41F8-908D-DD50121D9995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28.02.2024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28.02.2024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yandex.ru/products/offer/kigdvvLYYK3erSVW7y7lYA?text=%D0%9E%D0%BB%D0%B8%D0%B2%D0%B8%D1%8F+%D0%A4%D0%BE%D0%BA%D1%81+%D0%9A%D0%B0%D0%B1%D0%B5%D0%B9%D0%BD+%D0%BA%D0%BD%D0%B8%D0%B3%D0%B8&amp;rs=eJxNzD1vgkAAxnHSpEMdOxinpmMXG0A52vH0DBwvhYBCcGlqD_CQF18OOPqp_Iimg4HtSX55_vL1wXgZjQ80JU1jRZE5i89-EKqdmkdwIrwKb8K_-7XWNUUYRy7BsSIuctFR_YFLFxnqriglu1zzMTt6QVet0t5xlnloA1Y6cz0y_V3kick3cPJ49-UZl-ADoC2saO2g9oSNAg_6KWA0T9efVplwswDH-Kc27IEbVInWkG2V0AoIR6RyWHpo-z7TpT1UKP_e7-wko6jVas7v__fR2G4viGRT4FYhw_AvgeVy_gWfn4CkiLO5DIDczxsDnVCf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8929718" cy="2285992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Как управлять учебной группой без крика</a:t>
            </a:r>
            <a:b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10 правил от тренера по </a:t>
            </a:r>
            <a:r>
              <a:rPr lang="ru-RU" sz="32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ораторскому</a:t>
            </a: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искусству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smtClean="0"/>
              <a:t/>
            </a:r>
            <a:br>
              <a:rPr lang="ru-RU" sz="4000" dirty="0" smtClean="0"/>
            </a:b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prepodavatel_original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4282" y="1142984"/>
            <a:ext cx="8715436" cy="5500726"/>
          </a:xfrm>
          <a:prstGeom prst="rect">
            <a:avLst/>
          </a:prstGeom>
        </p:spPr>
      </p:pic>
      <p:pic>
        <p:nvPicPr>
          <p:cNvPr id="5" name="Рисунок 4" descr="пси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43966" y="0"/>
            <a:ext cx="500034" cy="43815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6215106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Анализируя обращения обучающихся Института и родителей (законных представителей) в 1 семестре 2023-2024 учебного года, с которыми они обращались к педагогу-психологу, а так же по результатам групповых работ с обучающимися по факту низкой посещаемости и успеваемости, выявлены ряд причин, влияющих на снижение мотивации к учебе и посещению занятий. </a:t>
            </a:r>
          </a:p>
          <a:p>
            <a:r>
              <a:rPr lang="ru-RU" dirty="0" smtClean="0"/>
              <a:t>Цитаты студентов:</a:t>
            </a:r>
          </a:p>
          <a:p>
            <a:pPr lvl="0"/>
            <a:r>
              <a:rPr lang="ru-RU" dirty="0" smtClean="0"/>
              <a:t>«Мы боимся преподавателя, постоянно кричит».</a:t>
            </a:r>
          </a:p>
          <a:p>
            <a:pPr lvl="0"/>
            <a:r>
              <a:rPr lang="ru-RU" dirty="0" smtClean="0"/>
              <a:t>«Мы не понимаем преподавателя, что он хочет до нас донести, т.к. преподаватель «перепрыгивает» с темы на тему, мы теряем последовательность».</a:t>
            </a:r>
          </a:p>
          <a:p>
            <a:pPr lvl="0"/>
            <a:r>
              <a:rPr lang="ru-RU" dirty="0" smtClean="0"/>
              <a:t>«Учитель ведет лекцию, как монолог, одним тембром голоса, на нас не смотрит, не задает вопросы, переходит к следующей теме, мы начинаем засыпать».</a:t>
            </a:r>
          </a:p>
          <a:p>
            <a:pPr lvl="0"/>
            <a:r>
              <a:rPr lang="ru-RU" dirty="0" smtClean="0"/>
              <a:t>«Учитель часто ведет себя по отношению к нам высокомерно и с пренебрежением, как будто мы совсем бесполезные единицы».</a:t>
            </a:r>
          </a:p>
          <a:p>
            <a:r>
              <a:rPr lang="ru-RU" b="1" i="1" dirty="0" smtClean="0">
                <a:solidFill>
                  <a:srgbClr val="002060"/>
                </a:solidFill>
              </a:rPr>
              <a:t>Выступления перед относительно большой аудиторией — обучающимися, родителями, коллегами — часть ежедневной рутины педагога. Но как сделать так, чтобы слушатели не отвлекались на посторонние вещи, а с интересом следили за тем, что вы говорите? Какие секреты и техники помогут учителю удерживать внимание класса.</a:t>
            </a:r>
          </a:p>
          <a:p>
            <a:pPr>
              <a:buNone/>
            </a:pPr>
            <a:endParaRPr lang="ru-RU" b="1" i="1" dirty="0" smtClean="0">
              <a:solidFill>
                <a:srgbClr val="002060"/>
              </a:solidFill>
            </a:endParaRPr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4" name="Рисунок 3" descr="пси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67700" y="5981700"/>
            <a:ext cx="876300" cy="8763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457200" y="2786058"/>
            <a:ext cx="8229600" cy="3929090"/>
          </a:xfrm>
        </p:spPr>
        <p:txBody>
          <a:bodyPr>
            <a:normAutofit fontScale="70000" lnSpcReduction="20000"/>
          </a:bodyPr>
          <a:lstStyle/>
          <a:p>
            <a:r>
              <a:rPr lang="ru-RU" b="1" dirty="0" smtClean="0"/>
              <a:t>1. Несите пользу и удовольствие одновременно</a:t>
            </a:r>
            <a:endParaRPr lang="ru-RU" dirty="0" smtClean="0"/>
          </a:p>
          <a:p>
            <a:r>
              <a:rPr lang="ru-RU" dirty="0" smtClean="0"/>
              <a:t>Чтобы завладеть аудиторией, стоит предлагать ей не только ценную информацию, но и положительные эмоции</a:t>
            </a:r>
            <a:r>
              <a:rPr lang="ru-RU" dirty="0" smtClean="0"/>
              <a:t>. В</a:t>
            </a:r>
            <a:r>
              <a:rPr lang="ru-RU" dirty="0" smtClean="0"/>
              <a:t> этом смысле хорошо работает юмор: удачная безобидная шутка — отличный способ расположить к себе слушателей. А кроме того, исследования показывают, что использование юмора на уроках повышает запоминание учебного материала.</a:t>
            </a:r>
          </a:p>
          <a:p>
            <a:r>
              <a:rPr lang="ru-RU" b="1" dirty="0" smtClean="0"/>
              <a:t>2. Будьте доброжелательны</a:t>
            </a:r>
            <a:endParaRPr lang="ru-RU" dirty="0" smtClean="0"/>
          </a:p>
          <a:p>
            <a:r>
              <a:rPr lang="ru-RU" dirty="0" smtClean="0"/>
              <a:t>Выступая перед публикой, оратору необходимо транслировать позитивный и доброжелательный настрой</a:t>
            </a:r>
            <a:r>
              <a:rPr lang="ru-RU" dirty="0" smtClean="0"/>
              <a:t>. Улыбка</a:t>
            </a:r>
            <a:r>
              <a:rPr lang="ru-RU" dirty="0" smtClean="0"/>
              <a:t>, а также мягкость, спонтанность, свобода речи и движений — все это сигнализирует о том, что находится в вашем обществе безопасно и приятно. Людям должно быть комфортно вас слушать и за вами наблюдать, поэтому не стоит говорить слишком тихо или чересчур громко, излишне жестикулировать или стоять неподвижно.</a:t>
            </a:r>
          </a:p>
          <a:p>
            <a:endParaRPr lang="ru-RU" dirty="0"/>
          </a:p>
        </p:txBody>
      </p:sp>
      <p:pic>
        <p:nvPicPr>
          <p:cNvPr id="7" name="Рисунок 6" descr="istockphoto-1410336912-612x61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596" y="0"/>
            <a:ext cx="5143536" cy="2714620"/>
          </a:xfrm>
          <a:prstGeom prst="rect">
            <a:avLst/>
          </a:prstGeom>
        </p:spPr>
      </p:pic>
      <p:pic>
        <p:nvPicPr>
          <p:cNvPr id="5" name="Рисунок 4" descr="пси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67700" y="0"/>
            <a:ext cx="876300" cy="8763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43182"/>
            <a:ext cx="8229600" cy="4214818"/>
          </a:xfrm>
        </p:spPr>
        <p:txBody>
          <a:bodyPr>
            <a:normAutofit fontScale="62500" lnSpcReduction="20000"/>
          </a:bodyPr>
          <a:lstStyle/>
          <a:p>
            <a:r>
              <a:rPr lang="ru-RU" b="1" dirty="0" smtClean="0"/>
              <a:t>3. Уважайте свою аудиторию</a:t>
            </a:r>
          </a:p>
          <a:p>
            <a:r>
              <a:rPr lang="ru-RU" dirty="0" smtClean="0"/>
              <a:t>Слушатели не любят, когда к ним относятся как бы свысока. Это касается любой аудитории и любого возраста.</a:t>
            </a:r>
          </a:p>
          <a:p>
            <a:r>
              <a:rPr lang="ru-RU" dirty="0" smtClean="0"/>
              <a:t>Факт:</a:t>
            </a:r>
          </a:p>
          <a:p>
            <a:r>
              <a:rPr lang="ru-RU" i="1" dirty="0" smtClean="0"/>
              <a:t>«Если ученики чувствуют, что учитель их не уважает, они  будут делать все, чтобы пошатнуть его авторитет, как бы спустить его на землю. Тут уже ни о какой дисциплине и внимании речь не идет.  Конечно, в школе существует иерархия, но при этом важно относиться к ребенку с уважением — как к человеку, у которого просто чуть меньше опыта и знаний в какой-то области».</a:t>
            </a:r>
            <a:endParaRPr lang="ru-RU" dirty="0" smtClean="0"/>
          </a:p>
          <a:p>
            <a:r>
              <a:rPr lang="ru-RU" b="1" dirty="0" smtClean="0"/>
              <a:t>4. Дайте слушателям ощущение их собственной ценности</a:t>
            </a:r>
          </a:p>
          <a:p>
            <a:r>
              <a:rPr lang="ru-RU" dirty="0" smtClean="0"/>
              <a:t>Придумайте способ показать аудитории, что они значимы и обладают в чем-то </a:t>
            </a:r>
            <a:r>
              <a:rPr lang="ru-RU" dirty="0" err="1" smtClean="0"/>
              <a:t>экспертностью</a:t>
            </a:r>
            <a:r>
              <a:rPr lang="ru-RU" dirty="0" smtClean="0"/>
              <a:t>.</a:t>
            </a:r>
          </a:p>
          <a:p>
            <a:r>
              <a:rPr lang="ru-RU" dirty="0" smtClean="0"/>
              <a:t>Например, современные дети намного лучше взрослых разбираются в технологиях и новых трендах, они более адаптивны. В этом их явное преимущество, поэтому не стоит стесняться прибегать к их помощи и консультации в этих вопросах.</a:t>
            </a:r>
          </a:p>
          <a:p>
            <a:r>
              <a:rPr lang="ru-RU" i="1" dirty="0" smtClean="0"/>
              <a:t>Приходите в аудиторию  с посылом: «Я здесь, чтобы поделиться с вами тем, что у меня есть. Но когда мне нужно будет то, чем вы можете поделиться со мной, я приду к вам».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4" name="Рисунок 3" descr="pic-sh-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28596" y="0"/>
            <a:ext cx="5143504" cy="2571744"/>
          </a:xfrm>
          <a:prstGeom prst="rect">
            <a:avLst/>
          </a:prstGeom>
        </p:spPr>
      </p:pic>
      <p:pic>
        <p:nvPicPr>
          <p:cNvPr id="5" name="Рисунок 4" descr="пси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67700" y="0"/>
            <a:ext cx="876300" cy="8763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85992"/>
            <a:ext cx="8229600" cy="4357718"/>
          </a:xfrm>
        </p:spPr>
        <p:txBody>
          <a:bodyPr>
            <a:normAutofit fontScale="62500" lnSpcReduction="20000"/>
          </a:bodyPr>
          <a:lstStyle/>
          <a:p>
            <a:r>
              <a:rPr lang="ru-RU" b="1" dirty="0" smtClean="0"/>
              <a:t>5. Заряжайте положительной энергией</a:t>
            </a:r>
          </a:p>
          <a:p>
            <a:r>
              <a:rPr lang="ru-RU" dirty="0" smtClean="0"/>
              <a:t>Энергия — это та валюта, через которую мы все взаимодействуем и которая имеет свойство «заражения». Эмоции, которые человек испытывает от общения с кем-то, имеют свойство «расползаться» на тех, кто его окружает.</a:t>
            </a:r>
          </a:p>
          <a:p>
            <a:r>
              <a:rPr lang="ru-RU" dirty="0" smtClean="0"/>
              <a:t>Например, если высокоэнергичный спикер транслирует хорошее отношение к аудитории, то он «заряжает» большую ее часть не только позитивными эмоциями, но и хорошим отношением к себе. В профессиях, связанными с обучением, это просто необходимо. Если аудитория боится, не доверяет педагогу или не уважает его, то качество обучения у него будет гораздо хуже.</a:t>
            </a:r>
          </a:p>
          <a:p>
            <a:r>
              <a:rPr lang="ru-RU" b="1" dirty="0" smtClean="0"/>
              <a:t>6. Меняйте темп и громкость речи</a:t>
            </a:r>
          </a:p>
          <a:p>
            <a:r>
              <a:rPr lang="ru-RU" dirty="0" smtClean="0"/>
              <a:t>Человек способен сохранять концентрацию довольно непродолжительное время: согласно разным исследованиям, от 30 секунд до 3 минут.  А в эпоху </a:t>
            </a:r>
            <a:r>
              <a:rPr lang="ru-RU" dirty="0" err="1" smtClean="0"/>
              <a:t>гаджетов</a:t>
            </a:r>
            <a:r>
              <a:rPr lang="ru-RU" dirty="0" smtClean="0"/>
              <a:t>, когда все сидят на «</a:t>
            </a:r>
            <a:r>
              <a:rPr lang="ru-RU" dirty="0" err="1" smtClean="0"/>
              <a:t>дофаминовой</a:t>
            </a:r>
            <a:r>
              <a:rPr lang="ru-RU" dirty="0" smtClean="0"/>
              <a:t> игле», удерживать внимание публики стало еще сложнее.</a:t>
            </a:r>
          </a:p>
          <a:p>
            <a:r>
              <a:rPr lang="ru-RU" i="1" dirty="0" smtClean="0"/>
              <a:t>Чтобы слушатели не уснули во время вашего выступления, необходимо постоянно включать в работу их </a:t>
            </a:r>
            <a:r>
              <a:rPr lang="ru-RU" i="1" dirty="0" err="1" smtClean="0"/>
              <a:t>дофаминовые</a:t>
            </a:r>
            <a:r>
              <a:rPr lang="ru-RU" i="1" dirty="0" smtClean="0"/>
              <a:t> рецепторы, то есть сталкивать аудиторию с новыми и новыми визуальными и слуховыми раздражителями. Самый базовый способ — менять динамику речи: говорить быстрее, медленнее, громче, тише, варьировать интонации.</a:t>
            </a:r>
            <a:endParaRPr lang="ru-RU" dirty="0"/>
          </a:p>
        </p:txBody>
      </p:sp>
      <p:pic>
        <p:nvPicPr>
          <p:cNvPr id="4" name="Рисунок 3" descr="80f05dea381df82ed284403b9c23918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596" y="0"/>
            <a:ext cx="4786346" cy="2285992"/>
          </a:xfrm>
          <a:prstGeom prst="rect">
            <a:avLst/>
          </a:prstGeom>
        </p:spPr>
      </p:pic>
      <p:pic>
        <p:nvPicPr>
          <p:cNvPr id="5" name="Рисунок 4" descr="пси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67700" y="0"/>
            <a:ext cx="876300" cy="8763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2571744"/>
            <a:ext cx="8786874" cy="4143404"/>
          </a:xfrm>
        </p:spPr>
        <p:txBody>
          <a:bodyPr>
            <a:normAutofit fontScale="40000" lnSpcReduction="20000"/>
          </a:bodyPr>
          <a:lstStyle/>
          <a:p>
            <a:r>
              <a:rPr lang="ru-RU" sz="3800" b="1" dirty="0" smtClean="0"/>
              <a:t>7. Взаимодействуйте с аудиторией</a:t>
            </a:r>
          </a:p>
          <a:p>
            <a:r>
              <a:rPr lang="ru-RU" sz="3800" dirty="0" smtClean="0"/>
              <a:t>Выступая перед живой аудиторией, важно:</a:t>
            </a:r>
          </a:p>
          <a:p>
            <a:pPr lvl="0"/>
            <a:r>
              <a:rPr lang="ru-RU" sz="3800" dirty="0" smtClean="0"/>
              <a:t>смотреть людям в глаза;</a:t>
            </a:r>
          </a:p>
          <a:p>
            <a:pPr lvl="0"/>
            <a:r>
              <a:rPr lang="ru-RU" sz="3800" dirty="0" smtClean="0"/>
              <a:t>время от времени окидывать взглядом всех присутствующих.</a:t>
            </a:r>
          </a:p>
          <a:p>
            <a:r>
              <a:rPr lang="ru-RU" sz="3800" dirty="0" smtClean="0"/>
              <a:t>Так создается впечатление, что вы разговариваете с каждым отдельным человеком. Можно попробовать разделить аудиторию на три ключевые части: левая, центральная и правая или ближняя, средняя и дальняя, — и переключать свое внимание между ними.</a:t>
            </a:r>
          </a:p>
          <a:p>
            <a:r>
              <a:rPr lang="ru-RU" sz="3800" i="1" dirty="0" smtClean="0"/>
              <a:t>Время от время задавайте слушающим вопросы: чтобы проверить «обратную связь» или запустить в них какие-то мыслительные процессы.</a:t>
            </a:r>
            <a:endParaRPr lang="ru-RU" sz="3800" dirty="0" smtClean="0"/>
          </a:p>
          <a:p>
            <a:r>
              <a:rPr lang="ru-RU" sz="3800" b="1" dirty="0" smtClean="0"/>
              <a:t>8. Рассказывайте истории</a:t>
            </a:r>
          </a:p>
          <a:p>
            <a:r>
              <a:rPr lang="ru-RU" sz="3800" dirty="0" err="1" smtClean="0"/>
              <a:t>Сторителлинг</a:t>
            </a:r>
            <a:r>
              <a:rPr lang="ru-RU" sz="3800" dirty="0" smtClean="0"/>
              <a:t> — очень мощный инструмент вовлечения. Любая история интересна тем, что апеллирует в том числе и к личному опыту присутствующих, а еще ее легко запомнить, потому что в ней есть последовательность действий.</a:t>
            </a:r>
          </a:p>
          <a:p>
            <a:r>
              <a:rPr lang="ru-RU" sz="3800" i="1" dirty="0" smtClean="0"/>
              <a:t>В рамках урока можно рассказать какую-то историю из своего детства (например, как вам не давалась математика или что вы писали диктанты на «двойки» и как вы это преодолели) или занимательные случаи из биографии великих людей — ученых, художников, писателей.</a:t>
            </a:r>
            <a:endParaRPr lang="ru-RU" sz="3800" dirty="0" smtClean="0"/>
          </a:p>
          <a:p>
            <a:r>
              <a:rPr lang="ru-RU" sz="3800" dirty="0" smtClean="0"/>
              <a:t>История может стать прекрасным «якорем», к которому память слушателей «привяжет» остальное, более сложное, содержание вашего выступления.</a:t>
            </a:r>
          </a:p>
          <a:p>
            <a:endParaRPr lang="ru-RU" dirty="0"/>
          </a:p>
        </p:txBody>
      </p:sp>
      <p:pic>
        <p:nvPicPr>
          <p:cNvPr id="5" name="Рисунок 4" descr="1686053108_polinka-top-p-roditeli-i-uchitel-kartinki-pinterest-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2744" y="1"/>
            <a:ext cx="7778512" cy="2571743"/>
          </a:xfrm>
          <a:prstGeom prst="rect">
            <a:avLst/>
          </a:prstGeom>
        </p:spPr>
      </p:pic>
      <p:pic>
        <p:nvPicPr>
          <p:cNvPr id="6" name="Рисунок 5" descr="пси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67700" y="5981700"/>
            <a:ext cx="876300" cy="8763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6357982"/>
          </a:xfrm>
        </p:spPr>
        <p:txBody>
          <a:bodyPr>
            <a:normAutofit fontScale="70000" lnSpcReduction="20000"/>
          </a:bodyPr>
          <a:lstStyle/>
          <a:p>
            <a:r>
              <a:rPr lang="ru-RU" b="1" dirty="0" smtClean="0"/>
              <a:t>9. Сохраняйте внимание</a:t>
            </a:r>
          </a:p>
          <a:p>
            <a:r>
              <a:rPr lang="ru-RU" dirty="0" smtClean="0"/>
              <a:t>Автор книги </a:t>
            </a:r>
            <a:r>
              <a:rPr lang="ru-RU" u="sng" dirty="0" smtClean="0">
                <a:hlinkClick r:id="rId2"/>
              </a:rPr>
              <a:t> </a:t>
            </a:r>
            <a:r>
              <a:rPr lang="ru-RU" dirty="0" smtClean="0"/>
              <a:t>«</a:t>
            </a:r>
            <a:r>
              <a:rPr lang="ru-RU" dirty="0" err="1" smtClean="0"/>
              <a:t>Харизма</a:t>
            </a:r>
            <a:r>
              <a:rPr lang="ru-RU" dirty="0" smtClean="0"/>
              <a:t>. Как влиять, убеждать и вдохновлять» </a:t>
            </a:r>
            <a:r>
              <a:rPr lang="ru-RU" u="sng" dirty="0" smtClean="0">
                <a:hlinkClick r:id="rId2"/>
              </a:rPr>
              <a:t> </a:t>
            </a:r>
            <a:r>
              <a:rPr lang="ru-RU" dirty="0" err="1" smtClean="0"/>
              <a:t>Оливия</a:t>
            </a:r>
            <a:r>
              <a:rPr lang="ru-RU" dirty="0" smtClean="0"/>
              <a:t> Фокс </a:t>
            </a:r>
            <a:r>
              <a:rPr lang="ru-RU" dirty="0" err="1" smtClean="0"/>
              <a:t>Кабейн</a:t>
            </a:r>
            <a:r>
              <a:rPr lang="ru-RU" dirty="0" smtClean="0"/>
              <a:t> считает, что присутствие — это одно из ключевых составляющих </a:t>
            </a:r>
            <a:r>
              <a:rPr lang="ru-RU" dirty="0" err="1" smtClean="0"/>
              <a:t>харизмы</a:t>
            </a:r>
            <a:r>
              <a:rPr lang="ru-RU" dirty="0" smtClean="0"/>
              <a:t> выступающего. Это его нахождение в моменте «здесь и сейчас»: то есть, стоя перед аудиторией,  человек должен думать только о том, о чем говорит, и о тех, кто его слушает.</a:t>
            </a:r>
          </a:p>
          <a:p>
            <a:r>
              <a:rPr lang="ru-RU" i="1" dirty="0" smtClean="0"/>
              <a:t>«Это важная внутренняя установка. Если вдруг внимание говорящего „улетает“, переключается с того, что происходит здесь и сейчас, на посторонние вещи, то вся энергетика спикера теряется», — факт.</a:t>
            </a:r>
            <a:endParaRPr lang="ru-RU" dirty="0" smtClean="0"/>
          </a:p>
          <a:p>
            <a:r>
              <a:rPr lang="ru-RU" b="1" dirty="0" smtClean="0"/>
              <a:t>10. Не бойтесь совершать ошибки</a:t>
            </a:r>
          </a:p>
          <a:p>
            <a:r>
              <a:rPr lang="ru-RU" dirty="0" smtClean="0"/>
              <a:t>Не стоит думать, что если вы совершите ошибку, то автоматически потеряете доверие аудитории и упадете в ее глазах.</a:t>
            </a:r>
          </a:p>
          <a:p>
            <a:r>
              <a:rPr lang="ru-RU" i="1" dirty="0" smtClean="0"/>
              <a:t>В ораторском искусстве есть техника, которая называется «Гамбит» — как в шахматах, когда игрок жертвует одной фигурой ради последующих более успешных ходов. Оратор может намеренно жертвовать собственным социальным весом или авторитетом ради доверия публики — например, когда он снимает галстук и расстегивает верхнюю пуговицу рубашки, становясь чуть менее «идеальным».</a:t>
            </a:r>
            <a:endParaRPr lang="ru-RU" dirty="0" smtClean="0"/>
          </a:p>
          <a:p>
            <a:r>
              <a:rPr lang="ru-RU" dirty="0" smtClean="0"/>
              <a:t>Известны случаи, когда в самом начале важных переговоров человек просил принести кофе и как бы случайно проливал его на себя — такая «неловкость» помогала снизить напряженность и раскрепостить всех участников.</a:t>
            </a:r>
          </a:p>
          <a:p>
            <a:r>
              <a:rPr lang="ru-RU" dirty="0" smtClean="0"/>
              <a:t>Страх ошибки сковывает, а риск ее совершить повышается. Если человек не боится совершить ошибку, он становится более расслабленным, уверенным в себе, и, соответственно, привлекательнее для аудитории.</a:t>
            </a:r>
          </a:p>
          <a:p>
            <a:r>
              <a:rPr lang="ru-RU" dirty="0" smtClean="0"/>
              <a:t> </a:t>
            </a:r>
          </a:p>
          <a:p>
            <a:endParaRPr lang="ru-RU" dirty="0"/>
          </a:p>
        </p:txBody>
      </p:sp>
      <p:pic>
        <p:nvPicPr>
          <p:cNvPr id="4" name="Рисунок 3" descr="пси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67700" y="5981700"/>
            <a:ext cx="876300" cy="8763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d0b8d0bdd0b4d0b8d0b2d0b8d0b4d183d0b0d0bbd0b8d0b7d0bc-1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5720" y="142852"/>
            <a:ext cx="8715436" cy="6500857"/>
          </a:xfrm>
        </p:spPr>
      </p:pic>
      <p:pic>
        <p:nvPicPr>
          <p:cNvPr id="5" name="Рисунок 4" descr="пси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29652" y="6143644"/>
            <a:ext cx="714348" cy="714356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82</TotalTime>
  <Words>184</Words>
  <Application>Microsoft Office PowerPoint</Application>
  <PresentationFormat>Экран (4:3)</PresentationFormat>
  <Paragraphs>47</Paragraphs>
  <Slides>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Поток</vt:lpstr>
      <vt:lpstr>Как управлять учебной группой без крика 10 правил от тренера по ораторскому искусству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Как управлять учебной группой  10 правил успешного преподавателя</dc:title>
  <dc:creator>354-1</dc:creator>
  <cp:lastModifiedBy>tech</cp:lastModifiedBy>
  <cp:revision>30</cp:revision>
  <dcterms:created xsi:type="dcterms:W3CDTF">2024-02-13T10:57:54Z</dcterms:created>
  <dcterms:modified xsi:type="dcterms:W3CDTF">2024-02-28T11:59:02Z</dcterms:modified>
</cp:coreProperties>
</file>