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5" r:id="rId2"/>
    <p:sldId id="273" r:id="rId3"/>
  </p:sldIdLst>
  <p:sldSz cx="12192000" cy="6858000"/>
  <p:notesSz cx="9940925" cy="6808788"/>
  <p:defaultTextStyle>
    <a:defPPr>
      <a:defRPr lang="ru-RU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D61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91" y="0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4923-6F22-47A1-BEC5-A4DE1541C569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91" y="6467167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7F91F-18B7-4BFD-B51A-93C677A95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97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63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7D064-1718-4AC9-B3E9-03DDD86BA2C6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3375" cy="2681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475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63" y="6467475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D1666-8B93-474C-A0DD-3847DFA9A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0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D1666-8B93-474C-A0DD-3847DFA9AF7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493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D1666-8B93-474C-A0DD-3847DFA9AF7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14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76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5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2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50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46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91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21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32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86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1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A6FD-6072-43EB-BFAB-6B915280BCB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8FA3-D840-4F0D-9B92-700C13C7C8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51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esume@ung.rosneft.ru" TargetMode="External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mailto:Resume@ung.rosneft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12192000" cy="67006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2768600"/>
            <a:ext cx="7750883" cy="1400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dirty="0">
                <a:cs typeface="Segoe UI" panose="020B0502040204020203" pitchFamily="34" charset="0"/>
              </a:rPr>
              <a:t>Подробная информация о способе сдачи документов и </a:t>
            </a:r>
            <a:r>
              <a:rPr lang="ru-RU" sz="2000" dirty="0" smtClean="0">
                <a:cs typeface="Segoe UI" panose="020B0502040204020203" pitchFamily="34" charset="0"/>
              </a:rPr>
              <a:t>актуальные вакансии </a:t>
            </a:r>
            <a:r>
              <a:rPr lang="ru-RU" sz="2000" dirty="0">
                <a:cs typeface="Segoe UI" panose="020B0502040204020203" pitchFamily="34" charset="0"/>
              </a:rPr>
              <a:t>размещены на официальной </a:t>
            </a:r>
            <a:r>
              <a:rPr lang="ru-RU" sz="2000" dirty="0" smtClean="0">
                <a:cs typeface="Segoe UI" panose="020B0502040204020203" pitchFamily="34" charset="0"/>
              </a:rPr>
              <a:t>странице </a:t>
            </a:r>
            <a:r>
              <a:rPr lang="ru-RU" sz="2000" b="1" dirty="0">
                <a:solidFill>
                  <a:srgbClr val="002060"/>
                </a:solidFill>
                <a:cs typeface="Segoe UI" panose="020B0502040204020203" pitchFamily="34" charset="0"/>
              </a:rPr>
              <a:t>https://</a:t>
            </a:r>
            <a:r>
              <a:rPr lang="ru-RU" sz="2000" b="1" dirty="0" smtClean="0">
                <a:solidFill>
                  <a:srgbClr val="002060"/>
                </a:solidFill>
                <a:cs typeface="Segoe UI" panose="020B0502040204020203" pitchFamily="34" charset="0"/>
              </a:rPr>
              <a:t>www.yungjsc.com</a:t>
            </a:r>
            <a:endParaRPr lang="ru-RU" sz="2000" b="1" dirty="0">
              <a:solidFill>
                <a:srgbClr val="002060"/>
              </a:solidFill>
              <a:cs typeface="Segoe UI" panose="020B0502040204020203" pitchFamily="34" charset="0"/>
            </a:endParaRPr>
          </a:p>
          <a:p>
            <a:pPr algn="just"/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47" y="3272049"/>
            <a:ext cx="1793867" cy="1793867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4102100" y="4092039"/>
            <a:ext cx="6139671" cy="738664"/>
            <a:chOff x="932649" y="6340381"/>
            <a:chExt cx="4260728" cy="738664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649" y="6394684"/>
              <a:ext cx="250632" cy="353058"/>
            </a:xfrm>
            <a:prstGeom prst="rect">
              <a:avLst/>
            </a:prstGeom>
          </p:spPr>
        </p:pic>
        <p:sp>
          <p:nvSpPr>
            <p:cNvPr id="8" name="Прямоугольник 7"/>
            <p:cNvSpPr/>
            <p:nvPr/>
          </p:nvSpPr>
          <p:spPr>
            <a:xfrm>
              <a:off x="1165548" y="6340381"/>
              <a:ext cx="402782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b="1" dirty="0" smtClean="0">
                  <a:cs typeface="Segoe UI" panose="020B0502040204020203" pitchFamily="34" charset="0"/>
                </a:rPr>
                <a:t>Управление подбора и адаптации персонала</a:t>
              </a:r>
              <a:endParaRPr lang="en-US" sz="1400" b="1" dirty="0" smtClean="0">
                <a:cs typeface="Segoe UI" panose="020B0502040204020203" pitchFamily="34" charset="0"/>
              </a:endParaRPr>
            </a:p>
            <a:p>
              <a:r>
                <a:rPr lang="ru-RU" sz="1400" b="1" dirty="0" smtClean="0">
                  <a:cs typeface="Segoe UI" panose="020B0502040204020203" pitchFamily="34" charset="0"/>
                </a:rPr>
                <a:t>ООО </a:t>
              </a:r>
              <a:r>
                <a:rPr lang="ru-RU" sz="1400" b="1" dirty="0">
                  <a:cs typeface="Segoe UI" panose="020B0502040204020203" pitchFamily="34" charset="0"/>
                </a:rPr>
                <a:t>«РН-ЮГАНСКЕФТЕГАЗ</a:t>
              </a:r>
              <a:r>
                <a:rPr lang="ru-RU" sz="1400" b="1" dirty="0" smtClean="0">
                  <a:cs typeface="Segoe UI" panose="020B0502040204020203" pitchFamily="34" charset="0"/>
                </a:rPr>
                <a:t>»</a:t>
              </a:r>
            </a:p>
            <a:p>
              <a:r>
                <a:rPr lang="ru-RU" sz="1400" b="1" dirty="0" smtClean="0">
                  <a:cs typeface="Segoe UI" panose="020B0502040204020203" pitchFamily="34" charset="0"/>
                </a:rPr>
                <a:t>Тел.: </a:t>
              </a:r>
              <a:r>
                <a:rPr lang="ru-RU" sz="1400" dirty="0" smtClean="0">
                  <a:cs typeface="Segoe UI" panose="020B0502040204020203" pitchFamily="34" charset="0"/>
                </a:rPr>
                <a:t>336564, 336566 </a:t>
              </a:r>
              <a:r>
                <a:rPr lang="en-US" sz="1400" b="1" u="sng" dirty="0" smtClean="0">
                  <a:cs typeface="Segoe UI" panose="020B0502040204020203" pitchFamily="34" charset="0"/>
                  <a:hlinkClick r:id="rId6"/>
                </a:rPr>
                <a:t>E-mail</a:t>
              </a:r>
              <a:r>
                <a:rPr lang="ru-RU" sz="1400" b="1" u="sng" dirty="0">
                  <a:cs typeface="Segoe UI" panose="020B0502040204020203" pitchFamily="34" charset="0"/>
                  <a:hlinkClick r:id="rId6"/>
                </a:rPr>
                <a:t>: </a:t>
              </a:r>
              <a:r>
                <a:rPr lang="ru-RU" sz="1400" u="sng" dirty="0" smtClean="0">
                  <a:hlinkClick r:id="rId6"/>
                </a:rPr>
                <a:t>Resume@ung.rosneft.ru</a:t>
              </a:r>
              <a:endParaRPr lang="ru-RU" sz="1400" u="sng" dirty="0"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2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456527" y="596916"/>
            <a:ext cx="114292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ООО «РН-ЮГАНСКЕФТЕГАЗ»</a:t>
            </a:r>
          </a:p>
          <a:p>
            <a:pPr lvl="0"/>
            <a:r>
              <a:rPr lang="ru-RU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ВЕДЕТ НАБОР КАНДИДАТОВ </a:t>
            </a:r>
          </a:p>
          <a:p>
            <a:pPr lvl="0"/>
            <a:r>
              <a:rPr lang="ru-RU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РАБОЧИЕ ПРОФЕССИИ 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56527" y="5477862"/>
            <a:ext cx="6304758" cy="461665"/>
            <a:chOff x="818080" y="6340381"/>
            <a:chExt cx="4375297" cy="461665"/>
          </a:xfrm>
        </p:grpSpPr>
        <p:pic>
          <p:nvPicPr>
            <p:cNvPr id="55" name="Рисунок 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80" y="6394684"/>
              <a:ext cx="250632" cy="353058"/>
            </a:xfrm>
            <a:prstGeom prst="rect">
              <a:avLst/>
            </a:prstGeom>
          </p:spPr>
        </p:pic>
        <p:sp>
          <p:nvSpPr>
            <p:cNvPr id="62" name="Прямоугольник 61"/>
            <p:cNvSpPr/>
            <p:nvPr/>
          </p:nvSpPr>
          <p:spPr>
            <a:xfrm>
              <a:off x="1165548" y="6340381"/>
              <a:ext cx="402782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Управление подбора и адаптации </a:t>
              </a:r>
              <a:r>
                <a:rPr lang="ru-RU" sz="1200" b="1" dirty="0" err="1">
                  <a:latin typeface="Segoe UI" panose="020B0502040204020203" pitchFamily="34" charset="0"/>
                  <a:cs typeface="Segoe UI" panose="020B0502040204020203" pitchFamily="34" charset="0"/>
                </a:rPr>
                <a:t>персоналаООО</a:t>
              </a:r>
              <a:r>
                <a:rPr lang="ru-RU" sz="12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 «РН-ЮГАНСКЕФТЕГАЗ</a:t>
              </a:r>
              <a:r>
                <a:rPr lang="ru-RU" sz="1200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» ,</a:t>
              </a:r>
            </a:p>
            <a:p>
              <a:r>
                <a:rPr lang="ru-RU" sz="1200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Тел.: </a:t>
              </a:r>
              <a:r>
                <a:rPr lang="ru-RU" sz="12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336564, 336566 </a:t>
              </a:r>
              <a:r>
                <a:rPr lang="en-US" sz="1200" b="1" u="sng" dirty="0" smtClean="0">
                  <a:latin typeface="Segoe UI" panose="020B0502040204020203" pitchFamily="34" charset="0"/>
                  <a:cs typeface="Segoe UI" panose="020B0502040204020203" pitchFamily="34" charset="0"/>
                  <a:hlinkClick r:id="rId4"/>
                </a:rPr>
                <a:t>E-mail</a:t>
              </a:r>
              <a:r>
                <a:rPr lang="ru-RU" sz="1200" b="1" u="sng" dirty="0">
                  <a:latin typeface="Segoe UI" panose="020B0502040204020203" pitchFamily="34" charset="0"/>
                  <a:cs typeface="Segoe UI" panose="020B0502040204020203" pitchFamily="34" charset="0"/>
                  <a:hlinkClick r:id="rId4"/>
                </a:rPr>
                <a:t>: </a:t>
              </a:r>
              <a:r>
                <a:rPr lang="ru-RU" sz="1200" u="sng" dirty="0" smtClean="0">
                  <a:hlinkClick r:id="rId4"/>
                </a:rPr>
                <a:t>Resume@ung.rosneft.ru</a:t>
              </a:r>
              <a:endParaRPr lang="ru-RU" sz="1200" u="sng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pic>
        <p:nvPicPr>
          <p:cNvPr id="47" name="Рисунок 4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523" y="4205411"/>
            <a:ext cx="2544903" cy="254490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56527" y="4400974"/>
            <a:ext cx="84650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ПЕРЕЧЕНЬ ВАКАНСИЙ</a:t>
            </a:r>
          </a:p>
          <a:p>
            <a:pPr lvl="0">
              <a:buClr>
                <a:srgbClr val="C00000"/>
              </a:buClr>
            </a:pPr>
            <a:r>
              <a:rPr lang="ru-RU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П</a:t>
            </a:r>
            <a:r>
              <a:rPr lang="ru-RU" sz="1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одробная </a:t>
            </a:r>
            <a:r>
              <a:rPr lang="ru-RU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информация о способе сдачи документов </a:t>
            </a:r>
            <a:r>
              <a:rPr lang="ru-RU" sz="1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и список актуальных вакансий размещены </a:t>
            </a:r>
            <a:r>
              <a:rPr lang="ru-RU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на официальной странице Общества: </a:t>
            </a:r>
            <a:r>
              <a:rPr lang="ru-RU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https://www.yungjsc.com</a:t>
            </a:r>
            <a:r>
              <a:rPr lang="ru-RU" sz="14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endParaRPr lang="ru-RU" sz="1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6527" y="2364488"/>
            <a:ext cx="11429288" cy="1946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ru-RU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СОЦИАЛЬНЫЙ ПАКЕТ И ГАРАНТИИ: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установление северной надбавки в полном размере работникам до 33 лет включительно;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ипотечная программа (предоставление целевого займа на приобретение жилой недвижимости);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ДМС, в том числе частичная компенсация стоимости стоматологического обслуживания по протезированию зубов, офтальмологического лечения при коррекции зрения;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latin typeface="Segoe UI" panose="020B0502040204020203" pitchFamily="34" charset="0"/>
                <a:cs typeface="Segoe UI" panose="020B0502040204020203" pitchFamily="34" charset="0"/>
              </a:rPr>
              <a:t>п</a:t>
            </a:r>
            <a:r>
              <a:rPr lang="ru-R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роживающим на территории округа – оплата льготного проезда 1 раз в 2 года всем членам семьи;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latin typeface="Segoe UI" panose="020B0502040204020203" pitchFamily="34" charset="0"/>
                <a:cs typeface="Segoe UI" panose="020B0502040204020203" pitchFamily="34" charset="0"/>
              </a:rPr>
              <a:t>и</a:t>
            </a:r>
            <a:r>
              <a:rPr lang="ru-RU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т.д.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5576" y="15652"/>
            <a:ext cx="3102850" cy="2061126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307731" y="2166576"/>
            <a:ext cx="11578083" cy="0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6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Другая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00000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noFill/>
        </a:ln>
      </a:spPr>
      <a:bodyPr wrap="square" rtlCol="0">
        <a:spAutoFit/>
      </a:bodyPr>
      <a:lstStyle>
        <a:defPPr algn="just">
          <a:defRPr sz="651" dirty="0"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4684</TotalTime>
  <Words>152</Words>
  <Application>Microsoft Office PowerPoint</Application>
  <PresentationFormat>Широкоэкранный</PresentationFormat>
  <Paragraphs>19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Wingdings</vt:lpstr>
      <vt:lpstr>Office Theme</vt:lpstr>
      <vt:lpstr>Презентация PowerPoint</vt:lpstr>
      <vt:lpstr>Презентация PowerPoint</vt:lpstr>
    </vt:vector>
  </TitlesOfParts>
  <Company>РН-Юганскнефтегаз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Ермолаева Кристина Владимировна</dc:creator>
  <cp:lastModifiedBy>Васеничев Сергей Александрович</cp:lastModifiedBy>
  <cp:revision>371</cp:revision>
  <cp:lastPrinted>2023-06-27T08:41:08Z</cp:lastPrinted>
  <dcterms:created xsi:type="dcterms:W3CDTF">2021-03-25T04:00:53Z</dcterms:created>
  <dcterms:modified xsi:type="dcterms:W3CDTF">2023-08-23T04:55:32Z</dcterms:modified>
</cp:coreProperties>
</file>