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75" r:id="rId2"/>
    <p:sldId id="273" r:id="rId3"/>
  </p:sldIdLst>
  <p:sldSz cx="12192000" cy="6858000"/>
  <p:notesSz cx="9940925" cy="6808788"/>
  <p:defaultTextStyle>
    <a:defPPr>
      <a:defRPr lang="ru-RU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FFD610"/>
    <a:srgbClr val="FFCC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0" autoAdjust="0"/>
    <p:restoredTop sz="94651" autoAdjust="0"/>
  </p:normalViewPr>
  <p:slideViewPr>
    <p:cSldViewPr snapToGrid="0">
      <p:cViewPr varScale="1">
        <p:scale>
          <a:sx n="109" d="100"/>
          <a:sy n="109" d="100"/>
        </p:scale>
        <p:origin x="61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734" cy="3404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30891" y="0"/>
            <a:ext cx="4307734" cy="3404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BC4923-6F22-47A1-BEC5-A4DE1541C569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67167"/>
            <a:ext cx="4307734" cy="3404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30891" y="6467167"/>
            <a:ext cx="4307734" cy="3404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F7F91F-18B7-4BFD-B51A-93C677A957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9974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847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0863" y="0"/>
            <a:ext cx="430847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F7D064-1718-4AC9-B3E9-03DDD86BA2C6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7350" y="850900"/>
            <a:ext cx="4086225" cy="2298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3775" y="3276600"/>
            <a:ext cx="7953375" cy="2681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67475"/>
            <a:ext cx="430847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0863" y="6467475"/>
            <a:ext cx="430847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D1666-8B93-474C-A0DD-3847DFA9AF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3506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D1666-8B93-474C-A0DD-3847DFA9AF7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14938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D1666-8B93-474C-A0DD-3847DFA9AF7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4149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6A6FD-6072-43EB-BFAB-6B915280BCB1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8FA3-D840-4F0D-9B92-700C13C7C8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1765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6A6FD-6072-43EB-BFAB-6B915280BCB1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8FA3-D840-4F0D-9B92-700C13C7C8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81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6A6FD-6072-43EB-BFAB-6B915280BCB1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8FA3-D840-4F0D-9B92-700C13C7C8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058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6A6FD-6072-43EB-BFAB-6B915280BCB1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8FA3-D840-4F0D-9B92-700C13C7C8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29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6A6FD-6072-43EB-BFAB-6B915280BCB1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8FA3-D840-4F0D-9B92-700C13C7C8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3504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6A6FD-6072-43EB-BFAB-6B915280BCB1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8FA3-D840-4F0D-9B92-700C13C7C8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464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6A6FD-6072-43EB-BFAB-6B915280BCB1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8FA3-D840-4F0D-9B92-700C13C7C8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5910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6A6FD-6072-43EB-BFAB-6B915280BCB1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8FA3-D840-4F0D-9B92-700C13C7C8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0216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6A6FD-6072-43EB-BFAB-6B915280BCB1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8FA3-D840-4F0D-9B92-700C13C7C8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3327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6A6FD-6072-43EB-BFAB-6B915280BCB1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8FA3-D840-4F0D-9B92-700C13C7C8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865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6A6FD-6072-43EB-BFAB-6B915280BCB1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8FA3-D840-4F0D-9B92-700C13C7C8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11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6A6FD-6072-43EB-BFAB-6B915280BCB1}" type="datetimeFigureOut">
              <a:rPr lang="ru-RU" smtClean="0"/>
              <a:t>23.08.2023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28FA3-D840-4F0D-9B92-700C13C7C8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516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Resume@ung.rosneft.ru" TargetMode="External"/><Relationship Id="rId5" Type="http://schemas.openxmlformats.org/officeDocument/2006/relationships/image" Target="../media/image3.tiff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hyperlink" Target="mailto:Resume@ung.rosneft.r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6200"/>
            <a:ext cx="12192000" cy="67006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37000" y="2768600"/>
            <a:ext cx="7750883" cy="14003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sz="2000" dirty="0">
                <a:cs typeface="Segoe UI" panose="020B0502040204020203" pitchFamily="34" charset="0"/>
              </a:rPr>
              <a:t>Подробная информация о способе сдачи документов и </a:t>
            </a:r>
            <a:r>
              <a:rPr lang="ru-RU" sz="2000" dirty="0" smtClean="0">
                <a:cs typeface="Segoe UI" panose="020B0502040204020203" pitchFamily="34" charset="0"/>
              </a:rPr>
              <a:t>актуальные вакансии </a:t>
            </a:r>
            <a:r>
              <a:rPr lang="ru-RU" sz="2000" dirty="0">
                <a:cs typeface="Segoe UI" panose="020B0502040204020203" pitchFamily="34" charset="0"/>
              </a:rPr>
              <a:t>размещены на официальной </a:t>
            </a:r>
            <a:r>
              <a:rPr lang="ru-RU" sz="2000" dirty="0" smtClean="0">
                <a:cs typeface="Segoe UI" panose="020B0502040204020203" pitchFamily="34" charset="0"/>
              </a:rPr>
              <a:t>странице </a:t>
            </a:r>
            <a:r>
              <a:rPr lang="ru-RU" sz="2000" b="1" dirty="0">
                <a:solidFill>
                  <a:srgbClr val="002060"/>
                </a:solidFill>
                <a:cs typeface="Segoe UI" panose="020B0502040204020203" pitchFamily="34" charset="0"/>
              </a:rPr>
              <a:t>https://</a:t>
            </a:r>
            <a:r>
              <a:rPr lang="ru-RU" sz="2000" b="1" dirty="0" smtClean="0">
                <a:solidFill>
                  <a:srgbClr val="002060"/>
                </a:solidFill>
                <a:cs typeface="Segoe UI" panose="020B0502040204020203" pitchFamily="34" charset="0"/>
              </a:rPr>
              <a:t>www.yungjsc.com</a:t>
            </a:r>
            <a:endParaRPr lang="ru-RU" sz="2000" b="1" dirty="0">
              <a:solidFill>
                <a:srgbClr val="002060"/>
              </a:solidFill>
              <a:cs typeface="Segoe UI" panose="020B0502040204020203" pitchFamily="34" charset="0"/>
            </a:endParaRPr>
          </a:p>
          <a:p>
            <a:pPr algn="just"/>
            <a:endParaRPr lang="ru-RU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4" name="Рисунок 13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2547" y="3272049"/>
            <a:ext cx="1793867" cy="1793867"/>
          </a:xfrm>
          <a:prstGeom prst="rect">
            <a:avLst/>
          </a:prstGeom>
        </p:spPr>
      </p:pic>
      <p:grpSp>
        <p:nvGrpSpPr>
          <p:cNvPr id="6" name="Группа 5"/>
          <p:cNvGrpSpPr/>
          <p:nvPr/>
        </p:nvGrpSpPr>
        <p:grpSpPr>
          <a:xfrm>
            <a:off x="4102100" y="4092039"/>
            <a:ext cx="6139671" cy="738664"/>
            <a:chOff x="932649" y="6340381"/>
            <a:chExt cx="4260728" cy="738664"/>
          </a:xfrm>
        </p:grpSpPr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2649" y="6394684"/>
              <a:ext cx="250632" cy="353058"/>
            </a:xfrm>
            <a:prstGeom prst="rect">
              <a:avLst/>
            </a:prstGeom>
          </p:spPr>
        </p:pic>
        <p:sp>
          <p:nvSpPr>
            <p:cNvPr id="8" name="Прямоугольник 7"/>
            <p:cNvSpPr/>
            <p:nvPr/>
          </p:nvSpPr>
          <p:spPr>
            <a:xfrm>
              <a:off x="1165548" y="6340381"/>
              <a:ext cx="4027829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1400" b="1" dirty="0" smtClean="0">
                  <a:cs typeface="Segoe UI" panose="020B0502040204020203" pitchFamily="34" charset="0"/>
                </a:rPr>
                <a:t>Управление подбора и адаптации персонала</a:t>
              </a:r>
              <a:endParaRPr lang="en-US" sz="1400" b="1" dirty="0" smtClean="0">
                <a:cs typeface="Segoe UI" panose="020B0502040204020203" pitchFamily="34" charset="0"/>
              </a:endParaRPr>
            </a:p>
            <a:p>
              <a:r>
                <a:rPr lang="ru-RU" sz="1400" b="1" dirty="0" smtClean="0">
                  <a:cs typeface="Segoe UI" panose="020B0502040204020203" pitchFamily="34" charset="0"/>
                </a:rPr>
                <a:t>ООО </a:t>
              </a:r>
              <a:r>
                <a:rPr lang="ru-RU" sz="1400" b="1" dirty="0">
                  <a:cs typeface="Segoe UI" panose="020B0502040204020203" pitchFamily="34" charset="0"/>
                </a:rPr>
                <a:t>«РН-ЮГАНСКЕФТЕГАЗ</a:t>
              </a:r>
              <a:r>
                <a:rPr lang="ru-RU" sz="1400" b="1" dirty="0" smtClean="0">
                  <a:cs typeface="Segoe UI" panose="020B0502040204020203" pitchFamily="34" charset="0"/>
                </a:rPr>
                <a:t>»</a:t>
              </a:r>
            </a:p>
            <a:p>
              <a:r>
                <a:rPr lang="ru-RU" sz="1400" b="1" dirty="0" smtClean="0">
                  <a:cs typeface="Segoe UI" panose="020B0502040204020203" pitchFamily="34" charset="0"/>
                </a:rPr>
                <a:t>Тел.: </a:t>
              </a:r>
              <a:r>
                <a:rPr lang="ru-RU" sz="1400" dirty="0" smtClean="0">
                  <a:cs typeface="Segoe UI" panose="020B0502040204020203" pitchFamily="34" charset="0"/>
                </a:rPr>
                <a:t>336564, 336566 </a:t>
              </a:r>
              <a:r>
                <a:rPr lang="en-US" sz="1400" b="1" u="sng" dirty="0" smtClean="0">
                  <a:cs typeface="Segoe UI" panose="020B0502040204020203" pitchFamily="34" charset="0"/>
                  <a:hlinkClick r:id="rId6"/>
                </a:rPr>
                <a:t>E-mail</a:t>
              </a:r>
              <a:r>
                <a:rPr lang="ru-RU" sz="1400" b="1" u="sng" dirty="0">
                  <a:cs typeface="Segoe UI" panose="020B0502040204020203" pitchFamily="34" charset="0"/>
                  <a:hlinkClick r:id="rId6"/>
                </a:rPr>
                <a:t>: </a:t>
              </a:r>
              <a:r>
                <a:rPr lang="ru-RU" sz="1400" u="sng" dirty="0" smtClean="0">
                  <a:hlinkClick r:id="rId6"/>
                </a:rPr>
                <a:t>Resume@ung.rosneft.ru</a:t>
              </a:r>
              <a:endParaRPr lang="ru-RU" sz="1400" u="sng" dirty="0"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324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Box 44"/>
          <p:cNvSpPr txBox="1"/>
          <p:nvPr/>
        </p:nvSpPr>
        <p:spPr>
          <a:xfrm>
            <a:off x="456527" y="596916"/>
            <a:ext cx="114292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FFC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ООО «РН-ЮГАНСКЕФТЕГАЗ»</a:t>
            </a:r>
          </a:p>
          <a:p>
            <a:pPr lvl="0"/>
            <a:r>
              <a:rPr lang="ru-RU" sz="32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ВЕДЕТ НАБОР КАНДИДАТОВ </a:t>
            </a:r>
          </a:p>
          <a:p>
            <a:pPr lvl="0"/>
            <a:r>
              <a:rPr lang="ru-RU" sz="32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НА РАБОЧИЕ ПРОФЕССИИ </a:t>
            </a:r>
          </a:p>
        </p:txBody>
      </p:sp>
      <p:grpSp>
        <p:nvGrpSpPr>
          <p:cNvPr id="13" name="Группа 12"/>
          <p:cNvGrpSpPr/>
          <p:nvPr/>
        </p:nvGrpSpPr>
        <p:grpSpPr>
          <a:xfrm>
            <a:off x="456527" y="5477862"/>
            <a:ext cx="6304758" cy="461665"/>
            <a:chOff x="818080" y="6340381"/>
            <a:chExt cx="4375297" cy="461665"/>
          </a:xfrm>
        </p:grpSpPr>
        <p:pic>
          <p:nvPicPr>
            <p:cNvPr id="55" name="Рисунок 5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8080" y="6394684"/>
              <a:ext cx="250632" cy="353058"/>
            </a:xfrm>
            <a:prstGeom prst="rect">
              <a:avLst/>
            </a:prstGeom>
          </p:spPr>
        </p:pic>
        <p:sp>
          <p:nvSpPr>
            <p:cNvPr id="62" name="Прямоугольник 61"/>
            <p:cNvSpPr/>
            <p:nvPr/>
          </p:nvSpPr>
          <p:spPr>
            <a:xfrm>
              <a:off x="1165548" y="6340381"/>
              <a:ext cx="402782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1200" b="1" dirty="0" smtClean="0">
                  <a:latin typeface="Segoe UI" panose="020B0502040204020203" pitchFamily="34" charset="0"/>
                  <a:cs typeface="Segoe UI" panose="020B0502040204020203" pitchFamily="34" charset="0"/>
                </a:rPr>
                <a:t>Управление подбора и адаптации </a:t>
              </a:r>
              <a:r>
                <a:rPr lang="ru-RU" sz="1200" b="1" dirty="0" err="1">
                  <a:latin typeface="Segoe UI" panose="020B0502040204020203" pitchFamily="34" charset="0"/>
                  <a:cs typeface="Segoe UI" panose="020B0502040204020203" pitchFamily="34" charset="0"/>
                </a:rPr>
                <a:t>персоналаООО</a:t>
              </a:r>
              <a:r>
                <a:rPr lang="ru-RU" sz="1200" b="1" dirty="0">
                  <a:latin typeface="Segoe UI" panose="020B0502040204020203" pitchFamily="34" charset="0"/>
                  <a:cs typeface="Segoe UI" panose="020B0502040204020203" pitchFamily="34" charset="0"/>
                </a:rPr>
                <a:t> «РН-ЮГАНСКЕФТЕГАЗ</a:t>
              </a:r>
              <a:r>
                <a:rPr lang="ru-RU" sz="1200" b="1" dirty="0" smtClean="0">
                  <a:latin typeface="Segoe UI" panose="020B0502040204020203" pitchFamily="34" charset="0"/>
                  <a:cs typeface="Segoe UI" panose="020B0502040204020203" pitchFamily="34" charset="0"/>
                </a:rPr>
                <a:t>» ,</a:t>
              </a:r>
            </a:p>
            <a:p>
              <a:r>
                <a:rPr lang="ru-RU" sz="1200" b="1" dirty="0" smtClean="0">
                  <a:latin typeface="Segoe UI" panose="020B0502040204020203" pitchFamily="34" charset="0"/>
                  <a:cs typeface="Segoe UI" panose="020B0502040204020203" pitchFamily="34" charset="0"/>
                </a:rPr>
                <a:t>Тел.: </a:t>
              </a:r>
              <a:r>
                <a:rPr lang="ru-RU" sz="1200" dirty="0" smtClean="0">
                  <a:latin typeface="Segoe UI" panose="020B0502040204020203" pitchFamily="34" charset="0"/>
                  <a:cs typeface="Segoe UI" panose="020B0502040204020203" pitchFamily="34" charset="0"/>
                </a:rPr>
                <a:t>336564, 336566 </a:t>
              </a:r>
              <a:r>
                <a:rPr lang="en-US" sz="1200" b="1" u="sng" dirty="0" smtClean="0">
                  <a:latin typeface="Segoe UI" panose="020B0502040204020203" pitchFamily="34" charset="0"/>
                  <a:cs typeface="Segoe UI" panose="020B0502040204020203" pitchFamily="34" charset="0"/>
                  <a:hlinkClick r:id="rId4"/>
                </a:rPr>
                <a:t>E-mail</a:t>
              </a:r>
              <a:r>
                <a:rPr lang="ru-RU" sz="1200" b="1" u="sng" dirty="0">
                  <a:latin typeface="Segoe UI" panose="020B0502040204020203" pitchFamily="34" charset="0"/>
                  <a:cs typeface="Segoe UI" panose="020B0502040204020203" pitchFamily="34" charset="0"/>
                  <a:hlinkClick r:id="rId4"/>
                </a:rPr>
                <a:t>: </a:t>
              </a:r>
              <a:r>
                <a:rPr lang="ru-RU" sz="1200" u="sng" dirty="0" smtClean="0">
                  <a:hlinkClick r:id="rId4"/>
                </a:rPr>
                <a:t>Resume@ung.rosneft.ru</a:t>
              </a:r>
              <a:endParaRPr lang="ru-RU" sz="1200" u="sng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pic>
        <p:nvPicPr>
          <p:cNvPr id="47" name="Рисунок 46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3523" y="4205411"/>
            <a:ext cx="2544903" cy="2544903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56527" y="4400974"/>
            <a:ext cx="846509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C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ПЕРЕЧЕНЬ ВАКАНСИЙ</a:t>
            </a:r>
          </a:p>
          <a:p>
            <a:pPr lvl="0">
              <a:buClr>
                <a:srgbClr val="C00000"/>
              </a:buClr>
            </a:pPr>
            <a:r>
              <a:rPr lang="ru-RU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П</a:t>
            </a:r>
            <a:r>
              <a:rPr lang="ru-RU" sz="14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одробная </a:t>
            </a:r>
            <a:r>
              <a:rPr lang="ru-RU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информация о способе сдачи документов </a:t>
            </a:r>
            <a:r>
              <a:rPr lang="ru-RU" sz="14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и список актуальных вакансий размещены </a:t>
            </a:r>
            <a:r>
              <a:rPr lang="ru-RU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на официальной странице Общества: </a:t>
            </a:r>
            <a:r>
              <a:rPr lang="ru-RU" sz="14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https://www.yungjsc.com</a:t>
            </a:r>
            <a:r>
              <a:rPr lang="ru-RU" sz="1400" b="1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/</a:t>
            </a:r>
            <a:endParaRPr lang="ru-RU" sz="1400" b="1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56527" y="2364488"/>
            <a:ext cx="11429288" cy="1946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ru-RU" sz="20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СОЦИАЛЬНЫЙ ПАКЕТ И ГАРАНТИИ:</a:t>
            </a:r>
          </a:p>
          <a:p>
            <a:pPr marL="457200" indent="-45720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ru-RU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установление северной надбавки в полном размере работникам до 33 лет включительно;</a:t>
            </a:r>
          </a:p>
          <a:p>
            <a:pPr marL="457200" indent="-45720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ru-RU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ипотечная программа (предоставление целевого займа на приобретение жилой недвижимости);</a:t>
            </a:r>
          </a:p>
          <a:p>
            <a:pPr marL="457200" indent="-45720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ru-RU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ДМС, в том числе частичная компенсация стоимости стоматологического обслуживания по протезированию зубов, офтальмологического лечения при коррекции зрения;</a:t>
            </a:r>
          </a:p>
          <a:p>
            <a:pPr marL="457200" indent="-45720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ru-RU" sz="1400" dirty="0">
                <a:latin typeface="Segoe UI" panose="020B0502040204020203" pitchFamily="34" charset="0"/>
                <a:cs typeface="Segoe UI" panose="020B0502040204020203" pitchFamily="34" charset="0"/>
              </a:rPr>
              <a:t>п</a:t>
            </a:r>
            <a:r>
              <a:rPr lang="ru-RU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роживающим на территории округа – оплата льготного проезда 1 раз в 2 года всем членам семьи;</a:t>
            </a:r>
          </a:p>
          <a:p>
            <a:pPr marL="457200" indent="-45720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ru-RU" sz="1400" dirty="0">
                <a:latin typeface="Segoe UI" panose="020B0502040204020203" pitchFamily="34" charset="0"/>
                <a:cs typeface="Segoe UI" panose="020B0502040204020203" pitchFamily="34" charset="0"/>
              </a:rPr>
              <a:t>и</a:t>
            </a:r>
            <a:r>
              <a:rPr lang="ru-RU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 т.д.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25576" y="15652"/>
            <a:ext cx="3102850" cy="2061126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307731" y="2166576"/>
            <a:ext cx="11578083" cy="0"/>
          </a:xfrm>
          <a:prstGeom prst="line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160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Другая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00000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solidFill>
          <a:schemeClr val="bg1"/>
        </a:solidFill>
        <a:ln>
          <a:noFill/>
        </a:ln>
      </a:spPr>
      <a:bodyPr wrap="square" rtlCol="0">
        <a:spAutoFit/>
      </a:bodyPr>
      <a:lstStyle>
        <a:defPPr algn="just">
          <a:defRPr sz="651" dirty="0">
            <a:latin typeface="Segoe UI" panose="020B0502040204020203" pitchFamily="34" charset="0"/>
            <a:cs typeface="Segoe UI" panose="020B0502040204020203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4684</TotalTime>
  <Words>152</Words>
  <Application>Microsoft Office PowerPoint</Application>
  <PresentationFormat>Широкоэкранный</PresentationFormat>
  <Paragraphs>19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Segoe UI</vt:lpstr>
      <vt:lpstr>Wingdings</vt:lpstr>
      <vt:lpstr>Office Theme</vt:lpstr>
      <vt:lpstr>Презентация PowerPoint</vt:lpstr>
      <vt:lpstr>Презентация PowerPoint</vt:lpstr>
    </vt:vector>
  </TitlesOfParts>
  <Company>РН-Юганскнефтегаз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Ермолаева Кристина Владимировна</dc:creator>
  <cp:lastModifiedBy>Васеничев Сергей Александрович</cp:lastModifiedBy>
  <cp:revision>371</cp:revision>
  <cp:lastPrinted>2023-06-27T08:41:08Z</cp:lastPrinted>
  <dcterms:created xsi:type="dcterms:W3CDTF">2021-03-25T04:00:53Z</dcterms:created>
  <dcterms:modified xsi:type="dcterms:W3CDTF">2023-08-23T04:55:32Z</dcterms:modified>
</cp:coreProperties>
</file>