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57" r:id="rId4"/>
    <p:sldId id="258" r:id="rId5"/>
    <p:sldId id="260" r:id="rId6"/>
    <p:sldId id="261" r:id="rId7"/>
    <p:sldId id="263" r:id="rId8"/>
    <p:sldId id="259" r:id="rId9"/>
    <p:sldId id="262" r:id="rId10"/>
    <p:sldId id="264" r:id="rId11"/>
    <p:sldId id="265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92" d="100"/>
          <a:sy n="92" d="100"/>
        </p:scale>
        <p:origin x="-336" y="-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Читаем </a:t>
            </a:r>
            <a:r>
              <a:rPr lang="ru-RU" dirty="0" smtClean="0"/>
              <a:t>лекцию, конспект в тетрадь </a:t>
            </a:r>
            <a:r>
              <a:rPr lang="ru-RU" dirty="0" smtClean="0"/>
              <a:t>написать</a:t>
            </a:r>
            <a:br>
              <a:rPr lang="ru-RU" dirty="0" smtClean="0"/>
            </a:br>
            <a:r>
              <a:rPr lang="ru-RU" dirty="0" smtClean="0"/>
              <a:t>2. Выбрать любого немецкого философа 19века (не из лекции) и сделать про него презентацию (биография и основные философские идеи)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2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12" y="141890"/>
            <a:ext cx="719390" cy="6716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29" y="693684"/>
            <a:ext cx="10100811" cy="6164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072" y="1718441"/>
            <a:ext cx="9455523" cy="2911365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141076" y="2984938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980386" y="2984938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909035" y="2984938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9927020" y="2984937"/>
            <a:ext cx="147145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069" y="73572"/>
            <a:ext cx="777765" cy="6784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</a:rPr>
              <a:t>«КРИТИКА ПРАКТИЧЕСКОГО РАЗУМА»</a:t>
            </a:r>
            <a:endParaRPr lang="ru-RU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5640" y="551142"/>
            <a:ext cx="97536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Категорический императив</a:t>
            </a:r>
            <a:r>
              <a:rPr lang="ru-RU" sz="3200" dirty="0"/>
              <a:t> (безусловное требование нравственного поведения)  имеет 2 формулировки</a:t>
            </a:r>
            <a:r>
              <a:rPr lang="ru-RU" sz="3200" dirty="0" smtClean="0"/>
              <a:t>: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1) Поступай всегда так, чтобы максима твоей воли могла иметь силу принципа всеобщего закона</a:t>
            </a:r>
            <a:r>
              <a:rPr lang="ru-RU" sz="3200" dirty="0" smtClean="0"/>
              <a:t>;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2) Поступай так, чтобы в своем лице и в другом человеке всегда видеть цель, но никогда только средство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3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497" y="0"/>
            <a:ext cx="1030013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dirty="0" smtClean="0"/>
              <a:t>«КРИТИКА  СПОСОБНОСТИ  СУЖДЕНИЯ»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33" y="210206"/>
            <a:ext cx="8199395" cy="65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Иоганн </a:t>
            </a:r>
            <a:r>
              <a:rPr lang="ru-RU" b="1" dirty="0" err="1"/>
              <a:t>Готлиб</a:t>
            </a:r>
            <a:r>
              <a:rPr lang="ru-RU" b="1" dirty="0"/>
              <a:t> </a:t>
            </a:r>
            <a:r>
              <a:rPr lang="ru-RU" b="1" dirty="0" smtClean="0"/>
              <a:t>Фихте </a:t>
            </a:r>
            <a:r>
              <a:rPr lang="ru-RU" b="1" dirty="0"/>
              <a:t>(1762–1814) 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022" y="1789385"/>
            <a:ext cx="6911590" cy="4148959"/>
          </a:xfrm>
        </p:spPr>
        <p:txBody>
          <a:bodyPr/>
          <a:lstStyle/>
          <a:p>
            <a:r>
              <a:rPr lang="ru-RU" sz="2400" dirty="0"/>
              <a:t>Внес большой вклад в разработку концепции субъективного идеализма, согласно которой единственной и главной </a:t>
            </a:r>
            <a:r>
              <a:rPr lang="ru-RU" sz="2400" dirty="0" smtClean="0"/>
              <a:t>реальностью для </a:t>
            </a:r>
            <a:r>
              <a:rPr lang="ru-RU" sz="2400" dirty="0"/>
              <a:t>человека является он сам, его сознание (так называемая «Я – концепция»)</a:t>
            </a:r>
          </a:p>
          <a:p>
            <a:r>
              <a:rPr lang="ru-RU" sz="2800" dirty="0" smtClean="0"/>
              <a:t>Автор </a:t>
            </a:r>
            <a:r>
              <a:rPr lang="ru-RU" sz="2800" dirty="0"/>
              <a:t>знаменитого изречения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</a:rPr>
              <a:t>   </a:t>
            </a:r>
            <a:r>
              <a:rPr lang="ru-RU" sz="3200" dirty="0" smtClean="0">
                <a:latin typeface="Monotype Corsiva" panose="03010101010201010101" pitchFamily="66" charset="0"/>
              </a:rPr>
              <a:t>«</a:t>
            </a:r>
            <a:r>
              <a:rPr lang="ru-RU" sz="3200" dirty="0">
                <a:latin typeface="Monotype Corsiva" panose="03010101010201010101" pitchFamily="66" charset="0"/>
              </a:rPr>
              <a:t>Я – это вечная свобода и творческая </a:t>
            </a:r>
            <a:r>
              <a:rPr lang="ru-RU" sz="3200" dirty="0" smtClean="0">
                <a:latin typeface="Monotype Corsiva" panose="03010101010201010101" pitchFamily="66" charset="0"/>
              </a:rPr>
              <a:t>   активность</a:t>
            </a:r>
            <a:r>
              <a:rPr lang="ru-RU" sz="3200" dirty="0">
                <a:latin typeface="Monotype Corsiva" panose="03010101010201010101" pitchFamily="66" charset="0"/>
              </a:rPr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5" y="1789385"/>
            <a:ext cx="3598233" cy="42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>
                <a:latin typeface="+mn-lt"/>
              </a:rPr>
              <a:t>Наукоучение</a:t>
            </a:r>
            <a:r>
              <a:rPr lang="ru-RU" dirty="0"/>
              <a:t>» </a:t>
            </a:r>
            <a:r>
              <a:rPr lang="ru-RU" dirty="0" smtClean="0"/>
              <a:t>Фихте.</a:t>
            </a:r>
            <a:br>
              <a:rPr lang="ru-RU" dirty="0" smtClean="0"/>
            </a:br>
            <a:r>
              <a:rPr lang="ru-RU" sz="2700" b="1" dirty="0">
                <a:solidFill>
                  <a:schemeClr val="tx1"/>
                </a:solidFill>
                <a:latin typeface="Book Antiqua" pitchFamily="18" charset="0"/>
              </a:rPr>
              <a:t>Пытался вывести все разнообразие форм познания только из сознания.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98124" y="5433848"/>
            <a:ext cx="346842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 descr="&amp;Fcy;&amp;icy;&amp;lcy;&amp;ocy;&amp;scy;&amp;ocy;&amp;fcy;&amp;icy;&amp;yacy; &amp;scy;&amp;ucy;&amp;bcy;&amp;hardcy;&amp;iecy;&amp;kcy;&amp;tcy;&amp;icy;&amp;vcy;&amp;ncy;&amp;ocy;&amp;gcy;&amp;ocy; &amp;icy;&amp;dcy;&amp;iecy;&amp;acy;&amp;lcy;&amp;icy;&amp;zcy;&amp;m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47" y="1996966"/>
            <a:ext cx="9291145" cy="428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704" y="346841"/>
            <a:ext cx="9265908" cy="1558159"/>
          </a:xfrm>
        </p:spPr>
        <p:txBody>
          <a:bodyPr/>
          <a:lstStyle/>
          <a:p>
            <a:r>
              <a:rPr lang="ru-RU" dirty="0"/>
              <a:t>Фридрих Вильгельм Йозеф фон Шеллинг </a:t>
            </a:r>
            <a:r>
              <a:rPr lang="ru-RU" altLang="ru-RU" dirty="0">
                <a:solidFill>
                  <a:schemeClr val="tx1"/>
                </a:solidFill>
              </a:rPr>
              <a:t>(1775-1854)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83" y="1905000"/>
            <a:ext cx="314327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30261" y="1971480"/>
            <a:ext cx="75254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Главным понятием его философии можно считать идею свободы, которую он последовательно в течение всей своей жизни искал сначала в природе, затем в творчестве личности и, наконец, в природе божественного 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34356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0725" y="179388"/>
            <a:ext cx="10819634" cy="6505191"/>
            <a:chOff x="454" y="113"/>
            <a:chExt cx="5442" cy="4422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587" y="113"/>
              <a:ext cx="3175" cy="4196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54" y="113"/>
              <a:ext cx="5443" cy="100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Прежние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объяснения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неистинны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поскольку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субъективные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идеалисты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Фихте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природу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выводят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сознания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всех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остальных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теориях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теория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субстанции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Спинозы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дается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ограничительное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толкование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философы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пытаются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втиснуть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природу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какие-либо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рамки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83" y="2382"/>
              <a:ext cx="2313" cy="2154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Движущей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силой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является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полярность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наличие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внутренних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противоположностей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их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взаимодействие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например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полюса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магнита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плюсовые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минусовые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заряды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электричества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объективное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субъективное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83" y="1208"/>
              <a:ext cx="2313" cy="1076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-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первопричина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первоначало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охватывающее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остальное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54" y="2088"/>
              <a:ext cx="2404" cy="127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целостный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организм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обладающий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одушевленностью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живая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неживая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поле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свет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54" y="3459"/>
              <a:ext cx="2404" cy="107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дух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являются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свойствами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природы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различными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состояниями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абсолютного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разума</a:t>
              </a:r>
              <a:r>
                <a: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54" y="1208"/>
              <a:ext cx="2404" cy="784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just" eaLnBrk="1">
                <a:lnSpc>
                  <a:spcPct val="89000"/>
                </a:lnSpc>
              </a:pP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Природа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есть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единство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субъективного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объективного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вечный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разум</a:t>
              </a:r>
              <a:r>
                <a:rPr lang="en-GB" alt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-5400000">
              <a:off x="1591" y="2708"/>
              <a:ext cx="3288" cy="365"/>
            </a:xfrm>
            <a:prstGeom prst="rect">
              <a:avLst/>
            </a:prstGeom>
            <a:solidFill>
              <a:srgbClr val="FFFF99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45720" tIns="91440" rIns="45720" bIns="91440"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algn="ctr" eaLnBrk="1">
                <a:lnSpc>
                  <a:spcPct val="89000"/>
                </a:lnSpc>
              </a:pPr>
              <a:r>
                <a:rPr lang="en-GB" altLang="ru-RU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Натурфилософия Ф. Шеллинга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3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614" y="256248"/>
            <a:ext cx="8911687" cy="1280890"/>
          </a:xfrm>
        </p:spPr>
        <p:txBody>
          <a:bodyPr/>
          <a:lstStyle/>
          <a:p>
            <a:r>
              <a:rPr lang="ru-RU" dirty="0" smtClean="0"/>
              <a:t>Георг Вильгельм Фридрих Гегель </a:t>
            </a:r>
            <a:r>
              <a:rPr lang="ru-RU" altLang="ru-RU" dirty="0">
                <a:solidFill>
                  <a:schemeClr val="tx1"/>
                </a:solidFill>
              </a:rPr>
              <a:t>(1770-1831)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3" y="1580484"/>
            <a:ext cx="3513732" cy="47996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25461" y="1548001"/>
            <a:ext cx="82611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Вершина </a:t>
            </a:r>
            <a:r>
              <a:rPr lang="ru-RU" sz="2400" b="1" dirty="0"/>
              <a:t>немецкой классической  философии</a:t>
            </a:r>
          </a:p>
          <a:p>
            <a:r>
              <a:rPr lang="ru-RU" sz="2000" dirty="0" smtClean="0"/>
              <a:t>	Исходный </a:t>
            </a:r>
            <a:r>
              <a:rPr lang="ru-RU" sz="2000" dirty="0"/>
              <a:t>принцип его философии  –  конкретное тождество  мышления  и  бытия  на  основе  первичности первого.  </a:t>
            </a:r>
            <a:endParaRPr lang="ru-RU" sz="2000" dirty="0" smtClean="0"/>
          </a:p>
          <a:p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 smtClean="0"/>
              <a:t>Является  </a:t>
            </a:r>
            <a:r>
              <a:rPr lang="ru-RU" sz="2000" dirty="0"/>
              <a:t>автором  концепции </a:t>
            </a:r>
            <a:r>
              <a:rPr lang="ru-RU" sz="2000" i="1" dirty="0">
                <a:solidFill>
                  <a:srgbClr val="000099"/>
                </a:solidFill>
              </a:rPr>
              <a:t>«абсолютного идеализма</a:t>
            </a:r>
            <a:r>
              <a:rPr lang="ru-RU" sz="2000" dirty="0">
                <a:solidFill>
                  <a:srgbClr val="7030A0"/>
                </a:solidFill>
              </a:rPr>
              <a:t>»</a:t>
            </a:r>
            <a:r>
              <a:rPr lang="ru-RU" sz="2000" dirty="0"/>
              <a:t>, который  может  быть  охарактеризован как </a:t>
            </a:r>
            <a:r>
              <a:rPr lang="ru-RU" sz="2000" i="1" dirty="0">
                <a:solidFill>
                  <a:srgbClr val="7030A0"/>
                </a:solidFill>
              </a:rPr>
              <a:t>панлогизм</a:t>
            </a:r>
            <a:r>
              <a:rPr lang="ru-RU" sz="2000" dirty="0"/>
              <a:t> («Всё действительное –  разумно,  все  разумное – действительно</a:t>
            </a:r>
            <a:r>
              <a:rPr lang="ru-RU" sz="2000" dirty="0" smtClean="0"/>
              <a:t>»).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Создатель  </a:t>
            </a:r>
            <a:r>
              <a:rPr lang="ru-RU" sz="2000" dirty="0"/>
              <a:t>теоретической  диалектики  как учения о саморазвитии,  разработчик её  основных категорий, законов  и  принципов  (хотя  и  на  объективно-идеалистической основе). </a:t>
            </a:r>
            <a:br>
              <a:rPr lang="ru-RU" sz="2000" dirty="0"/>
            </a:br>
            <a:endParaRPr lang="ru-RU" sz="2000" dirty="0" smtClean="0"/>
          </a:p>
          <a:p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sz="2400" i="1" u="sng" dirty="0">
                <a:solidFill>
                  <a:schemeClr val="accent2">
                    <a:lumMod val="75000"/>
                  </a:schemeClr>
                </a:solidFill>
              </a:rPr>
              <a:t>произведения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/>
              <a:t>«Феноменология духа», «Наука логики», «Философская пропедевтика»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88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8910" y="940024"/>
            <a:ext cx="8776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Абсолютная идея - это:</a:t>
            </a:r>
          </a:p>
          <a:p>
            <a:r>
              <a:rPr lang="ru-RU" sz="2400" dirty="0"/>
              <a:t>• единственно существующая подлинная реальность;</a:t>
            </a:r>
          </a:p>
          <a:p>
            <a:r>
              <a:rPr lang="ru-RU" sz="2400" dirty="0"/>
              <a:t>• первопричина всего окружающего мира, его предметов и явлений</a:t>
            </a:r>
          </a:p>
          <a:p>
            <a:r>
              <a:rPr lang="ru-RU" sz="2400" dirty="0"/>
              <a:t>• Мировой дух, обладающий самосознанием и способностью творить</a:t>
            </a:r>
          </a:p>
          <a:p>
            <a:r>
              <a:rPr lang="ru-RU" sz="24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026" y="3513029"/>
            <a:ext cx="7028945" cy="24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2179" y="623528"/>
            <a:ext cx="8828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процессе своего диалектического саморазвития "идея" Гегеля проходит три основных этапа.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692" y="2008523"/>
            <a:ext cx="864487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НЕМЕЦКАЯ КЛАССИЧЕСКАЯ ФИЛОСОФИЯ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философии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69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zvon.pyramid.volia.ua/biblioteka/kafedra_filosofii/libph/grinenko/1/image1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5323" y="189186"/>
            <a:ext cx="10573407" cy="666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11" y="392882"/>
            <a:ext cx="10253880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Высшим началом логики и мышления служит положение о тождестве бытия и разума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1660" y="3244334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Все действительное разумно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91" y="1764383"/>
            <a:ext cx="8230313" cy="215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90" y="4017579"/>
            <a:ext cx="8230313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731" y="245737"/>
            <a:ext cx="8911687" cy="1280890"/>
          </a:xfrm>
        </p:spPr>
        <p:txBody>
          <a:bodyPr/>
          <a:lstStyle/>
          <a:p>
            <a:r>
              <a:rPr lang="ru-RU" dirty="0"/>
              <a:t>Любое развитие происходит по </a:t>
            </a:r>
            <a:r>
              <a:rPr lang="ru-RU" dirty="0" smtClean="0"/>
              <a:t>схеме (триада)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65" y="1347952"/>
            <a:ext cx="10085790" cy="54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97" y="220717"/>
            <a:ext cx="10552386" cy="1187669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Подвергнув глубокой и основательной критике метафизический метод, Гегель </a:t>
            </a:r>
            <a:r>
              <a:rPr lang="ru-RU" dirty="0" smtClean="0"/>
              <a:t>сформулировал </a:t>
            </a:r>
            <a:r>
              <a:rPr lang="ru-RU" dirty="0"/>
              <a:t>законы </a:t>
            </a:r>
            <a:r>
              <a:rPr lang="ru-RU" dirty="0" smtClean="0"/>
              <a:t>диалектики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57" y="1826070"/>
            <a:ext cx="10748867" cy="49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269" y="413903"/>
            <a:ext cx="8911687" cy="1280890"/>
          </a:xfrm>
        </p:spPr>
        <p:txBody>
          <a:bodyPr/>
          <a:lstStyle/>
          <a:p>
            <a:r>
              <a:rPr lang="ru-RU" dirty="0"/>
              <a:t>Людвиг Андреас фон Фейербах</a:t>
            </a:r>
            <a:br>
              <a:rPr lang="ru-RU" dirty="0"/>
            </a:br>
            <a:r>
              <a:rPr lang="ru-RU" dirty="0"/>
              <a:t>(1804 – 1872)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08" y="1803420"/>
            <a:ext cx="3649635" cy="47445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56082" y="2028185"/>
            <a:ext cx="7168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Философию Фейербаха называют антропологической, антропологическим материализмом или натурализмом. Природу он рассматривал через призму отношения к ней человека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altLang="ru-RU" sz="24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Главное сочинение </a:t>
            </a:r>
            <a:r>
              <a:rPr lang="ru-RU" altLang="ru-RU" sz="2400" dirty="0"/>
              <a:t>Фейербаха – “Сущность христианства”.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016" y="5408565"/>
            <a:ext cx="4480948" cy="64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715" y="6137649"/>
            <a:ext cx="832176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96" y="341663"/>
            <a:ext cx="9211854" cy="6462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590" y="1346559"/>
            <a:ext cx="5486876" cy="59136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737129" y="853965"/>
            <a:ext cx="10511" cy="525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686" y="2296586"/>
            <a:ext cx="9400847" cy="4535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55" y="1876441"/>
            <a:ext cx="93276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1236" y="200409"/>
            <a:ext cx="10893205" cy="5979674"/>
            <a:chOff x="454" y="113"/>
            <a:chExt cx="5782" cy="4536"/>
          </a:xfrm>
        </p:grpSpPr>
        <p:sp>
          <p:nvSpPr>
            <p:cNvPr id="3" name="AutoShape 2"/>
            <p:cNvSpPr>
              <a:spLocks noChangeArrowheads="1"/>
            </p:cNvSpPr>
            <p:nvPr/>
          </p:nvSpPr>
          <p:spPr bwMode="auto">
            <a:xfrm>
              <a:off x="454" y="113"/>
              <a:ext cx="5783" cy="4537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/>
              <a:endParaRPr lang="ru-RU" altLang="ru-RU"/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54" y="119"/>
              <a:ext cx="2974" cy="79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 – уникальное биологическое существо, наделенное волей, разумом, чувствами, желаниями.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454" y="1050"/>
              <a:ext cx="2316" cy="888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Основой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связей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людьми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стержнем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общества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должна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религия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54" y="2084"/>
              <a:ext cx="2480" cy="98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Данная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религия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быть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основана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вере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выдуманное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сверхъестественное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существо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в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Бога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иных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принципах</a:t>
              </a:r>
              <a:r>
                <a:rPr lang="en-GB" altLang="ru-RU" sz="2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4718" y="771"/>
              <a:ext cx="2" cy="368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2757" y="891"/>
              <a:ext cx="994" cy="43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2713" y="1561"/>
              <a:ext cx="531" cy="15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900" y="2515"/>
              <a:ext cx="466" cy="197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2824" y="2703"/>
              <a:ext cx="751" cy="52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711" y="2962"/>
              <a:ext cx="2" cy="15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1" y="3232"/>
              <a:ext cx="2643" cy="125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Полнокровная реализация человеком своего «Я» возможна только во взаимодействии с «Ты» (т. е. другими людьми) – человек может жить только в обществе.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428" y="3103"/>
              <a:ext cx="2809" cy="1479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отбросить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традиционную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религию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христианство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мусульманство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т.д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.) и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заменить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любви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людей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другу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религией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любви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внутри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семьи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наиболее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отвечающей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</a:t>
              </a:r>
              <a:endParaRPr lang="en-GB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56" y="118"/>
              <a:ext cx="2480" cy="691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37931725" indent="-37474525"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>
                <a:lnSpc>
                  <a:spcPct val="28000"/>
                </a:lnSpc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14874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19446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24018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2859088" indent="-193675" defTabSz="449263" eaLnBrk="0" fontAlgn="base" hangingPunct="0">
                <a:lnSpc>
                  <a:spcPct val="2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>
                <a:lnSpc>
                  <a:spcPct val="89000"/>
                </a:lnSpc>
              </a:pP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Смыслом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жизни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человека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должно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стремление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 </a:t>
              </a:r>
              <a:r>
                <a:rPr lang="en-GB" altLang="ru-RU" sz="22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счастью</a:t>
              </a:r>
              <a:r>
                <a:rPr lang="en-GB" alt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3097" y="1098"/>
              <a:ext cx="3138" cy="1873"/>
              <a:chOff x="3097" y="1098"/>
              <a:chExt cx="3138" cy="1873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3097" y="1098"/>
                <a:ext cx="3139" cy="1874"/>
              </a:xfrm>
              <a:prstGeom prst="ellipse">
                <a:avLst/>
              </a:prstGeom>
              <a:solidFill>
                <a:srgbClr val="FFFF99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/>
                <a:endParaRPr lang="ru-RU" altLang="ru-RU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3561" y="1376"/>
                <a:ext cx="2211" cy="131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endParaRPr lang="ru-RU" altLang="ru-RU" sz="2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Социально-политические</a:t>
                </a:r>
                <a:r>
                  <a:rPr lang="en-GB" altLang="ru-RU" sz="2400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взгляды</a:t>
                </a:r>
                <a:r>
                  <a:rPr lang="en-GB" altLang="ru-RU" sz="24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Фейербаха</a:t>
                </a:r>
                <a:endParaRPr lang="en-GB" altLang="ru-RU" sz="240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обусловлены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его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антропологической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4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философией</a:t>
                </a:r>
                <a:r>
                  <a:rPr lang="en-GB" altLang="ru-RU" sz="24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>
                  <a:lnSpc>
                    <a:spcPct val="89000"/>
                  </a:lnSpc>
                </a:pPr>
                <a:endParaRPr lang="en-GB" altLang="ru-RU" sz="24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25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Немецкая классическая философия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Подарила миру 5 величайших имён, которые вошли в «золотой фонд» мировой философии:</a:t>
            </a:r>
          </a:p>
          <a:p>
            <a:r>
              <a:rPr lang="ru-RU" sz="2400" b="1" dirty="0" err="1" smtClean="0"/>
              <a:t>Иммануил</a:t>
            </a:r>
            <a:r>
              <a:rPr lang="ru-RU" sz="2400" b="1" dirty="0" smtClean="0"/>
              <a:t> Кант</a:t>
            </a:r>
          </a:p>
          <a:p>
            <a:r>
              <a:rPr lang="ru-RU" sz="2400" b="1" dirty="0" smtClean="0"/>
              <a:t>Иоганн </a:t>
            </a:r>
            <a:r>
              <a:rPr lang="ru-RU" sz="2400" b="1" dirty="0" err="1" smtClean="0"/>
              <a:t>Готлиб</a:t>
            </a:r>
            <a:r>
              <a:rPr lang="ru-RU" sz="2400" b="1" dirty="0" smtClean="0"/>
              <a:t> Фихте</a:t>
            </a:r>
          </a:p>
          <a:p>
            <a:r>
              <a:rPr lang="ru-RU" sz="2400" b="1" dirty="0" smtClean="0"/>
              <a:t>Фридрих Вильгельм Йозеф Шеллинг</a:t>
            </a:r>
          </a:p>
          <a:p>
            <a:r>
              <a:rPr lang="ru-RU" sz="2400" b="1" dirty="0" smtClean="0"/>
              <a:t>Георг Вильгельм Фридрих Гегель</a:t>
            </a:r>
          </a:p>
          <a:p>
            <a:r>
              <a:rPr lang="ru-RU" sz="2400" b="1" dirty="0" smtClean="0"/>
              <a:t>Людвиг Андреас фон Фейербах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68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6621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немецкой классической философии: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276" y="1629102"/>
            <a:ext cx="10930758" cy="4960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    </a:t>
            </a:r>
            <a:r>
              <a:rPr lang="ru-RU" sz="2600" b="1" dirty="0"/>
              <a:t>схожее понимание всеми авторами роли философии: философия – это критическая совесть культуры, это </a:t>
            </a:r>
            <a:r>
              <a:rPr lang="ru-RU" sz="2600" b="1" dirty="0" err="1"/>
              <a:t>саморефлексия</a:t>
            </a:r>
            <a:r>
              <a:rPr lang="ru-RU" sz="2600" b="1" dirty="0"/>
              <a:t> человека. Гегель подчеркивал: «Философия есть современная ей эпоха, постигнутая в мышлении</a:t>
            </a:r>
            <a:r>
              <a:rPr lang="ru-RU" sz="2600" b="1" dirty="0" smtClean="0"/>
              <a:t>»;</a:t>
            </a:r>
            <a:endParaRPr lang="ru-RU" sz="2600" b="1" dirty="0"/>
          </a:p>
          <a:p>
            <a:r>
              <a:rPr lang="ru-RU" sz="2600" b="1" dirty="0"/>
              <a:t>    универсализм, энциклопедизм и системность философских построений в сочетании с внутренней дифференциацией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r>
              <a:rPr lang="ru-RU" sz="2600" b="1" dirty="0"/>
              <a:t>    разработка диалектического метода мышления и познания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r>
              <a:rPr lang="ru-RU" sz="2600" b="1" dirty="0"/>
              <a:t>    перенос центра внимания с анализа природы (объекта) на исследование самого человека как субъекта, человеческого мира и истории. При </a:t>
            </a:r>
            <a:r>
              <a:rPr lang="ru-RU" sz="2600" b="1" dirty="0" smtClean="0"/>
              <a:t>этом</a:t>
            </a:r>
            <a:endParaRPr lang="ru-RU" sz="2600" b="1" dirty="0"/>
          </a:p>
          <a:p>
            <a:r>
              <a:rPr lang="ru-RU" sz="2600" b="1" dirty="0"/>
              <a:t>    человек рассматривается в контексте культуры</a:t>
            </a:r>
            <a:r>
              <a:rPr lang="ru-RU" sz="2600" b="1" dirty="0" smtClean="0"/>
              <a:t>;</a:t>
            </a:r>
            <a:endParaRPr lang="ru-RU" sz="2600" b="1" dirty="0"/>
          </a:p>
          <a:p>
            <a:r>
              <a:rPr lang="ru-RU" sz="2600" b="1" dirty="0" smtClean="0"/>
              <a:t>утверждение </a:t>
            </a:r>
            <a:r>
              <a:rPr lang="ru-RU" sz="2600" b="1" dirty="0"/>
              <a:t>принципа свободы и других гуманистических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5954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870" y="245738"/>
            <a:ext cx="9423564" cy="1280890"/>
          </a:xfrm>
        </p:spPr>
        <p:txBody>
          <a:bodyPr/>
          <a:lstStyle/>
          <a:p>
            <a:r>
              <a:rPr lang="ru-RU" dirty="0"/>
              <a:t>ИММАНУИЛ КАНТ </a:t>
            </a:r>
            <a:r>
              <a:rPr lang="ru-RU" dirty="0" smtClean="0"/>
              <a:t>(</a:t>
            </a:r>
            <a:r>
              <a:rPr lang="ru-RU" dirty="0"/>
              <a:t>1724 – 1804)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579" y="1256947"/>
            <a:ext cx="6344032" cy="37101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Основоположник немецкой классической философии</a:t>
            </a:r>
          </a:p>
          <a:p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18" y="1256947"/>
            <a:ext cx="3612714" cy="4702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58" y="5342868"/>
            <a:ext cx="4016013" cy="1515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20670" y="2200328"/>
            <a:ext cx="66722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Первый из философов нового времени осознанно подошел к учению о категориях</a:t>
            </a:r>
            <a:r>
              <a:rPr lang="ru-RU" sz="2400" b="1" dirty="0" smtClean="0"/>
              <a:t>: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pPr algn="r"/>
            <a:r>
              <a:rPr lang="ru-RU" sz="3200" dirty="0" smtClean="0">
                <a:latin typeface="Monotype Corsiva" panose="03010101010201010101" pitchFamily="66" charset="0"/>
              </a:rPr>
              <a:t>“</a:t>
            </a:r>
            <a:r>
              <a:rPr lang="ru-RU" sz="3200" dirty="0">
                <a:latin typeface="Monotype Corsiva" panose="03010101010201010101" pitchFamily="66" charset="0"/>
              </a:rPr>
              <a:t>Мы не можем мыслить ни одного предмета иначе, как с помощью категорий”. </a:t>
            </a:r>
          </a:p>
        </p:txBody>
      </p:sp>
    </p:spTree>
    <p:extLst>
      <p:ext uri="{BB962C8B-B14F-4D97-AF65-F5344CB8AC3E}">
        <p14:creationId xmlns:p14="http://schemas.microsoft.com/office/powerpoint/2010/main" val="13373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Философия Канта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787" y="1334815"/>
            <a:ext cx="10705826" cy="4576408"/>
          </a:xfrm>
        </p:spPr>
        <p:txBody>
          <a:bodyPr>
            <a:normAutofit fontScale="70000" lnSpcReduction="20000"/>
          </a:bodyPr>
          <a:lstStyle/>
          <a:p>
            <a:pPr marL="241300" indent="-514350" algn="just">
              <a:spcBef>
                <a:spcPct val="0"/>
              </a:spcBef>
              <a:buNone/>
              <a:defRPr/>
            </a:pPr>
            <a:endParaRPr lang="ru-RU" b="1" i="1" dirty="0" smtClean="0"/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b="1" i="1" dirty="0" smtClean="0"/>
              <a:t>1</a:t>
            </a:r>
            <a:r>
              <a:rPr lang="ru-RU" b="1" i="1" dirty="0"/>
              <a:t>. </a:t>
            </a:r>
            <a:r>
              <a:rPr lang="ru-RU" sz="3600" b="1" u="sng" dirty="0" smtClean="0"/>
              <a:t>Докритический </a:t>
            </a:r>
            <a:r>
              <a:rPr lang="ru-RU" sz="3600" b="1" u="sng" dirty="0"/>
              <a:t>период </a:t>
            </a:r>
            <a:r>
              <a:rPr lang="ru-RU" sz="3600" b="1" dirty="0"/>
              <a:t>(1724-1770)</a:t>
            </a:r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sz="3600" b="1" dirty="0"/>
              <a:t>(Кант – ученый, изучающий природу. Космологический трактат «Всеобщая естественная история и теория неба</a:t>
            </a:r>
            <a:r>
              <a:rPr lang="ru-RU" sz="3600" b="1" dirty="0" smtClean="0"/>
              <a:t>»)</a:t>
            </a:r>
          </a:p>
          <a:p>
            <a:pPr marL="241300" indent="-514350" algn="just">
              <a:spcBef>
                <a:spcPct val="0"/>
              </a:spcBef>
              <a:buNone/>
              <a:defRPr/>
            </a:pPr>
            <a:endParaRPr lang="ru-RU" sz="3100" b="1" dirty="0"/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sz="2100" b="1" dirty="0"/>
              <a:t>2. </a:t>
            </a:r>
            <a:r>
              <a:rPr lang="ru-RU" sz="3600" b="1" u="sng" dirty="0"/>
              <a:t>Критический период </a:t>
            </a:r>
            <a:r>
              <a:rPr lang="ru-RU" sz="3600" b="1" dirty="0"/>
              <a:t>(1770-1804)</a:t>
            </a:r>
          </a:p>
          <a:p>
            <a:pPr marL="241300" indent="-514350" algn="just">
              <a:spcBef>
                <a:spcPct val="0"/>
              </a:spcBef>
              <a:buNone/>
              <a:defRPr/>
            </a:pPr>
            <a:r>
              <a:rPr lang="ru-RU" sz="3600" b="1" dirty="0"/>
              <a:t>(Кант – философ идеалист и </a:t>
            </a:r>
            <a:r>
              <a:rPr lang="ru-RU" sz="3600" b="1" dirty="0" smtClean="0"/>
              <a:t>агностик, </a:t>
            </a:r>
            <a:r>
              <a:rPr lang="ru-RU" sz="3600" b="1" dirty="0"/>
              <a:t>пытается преодолеть механистичность и созерцательность в понимании взаимосвязи субъекта и объекта познания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«Критика чистого разума»</a:t>
            </a:r>
            <a:r>
              <a:rPr lang="ru-RU" sz="3600" b="1" dirty="0"/>
              <a:t>), разрабатывает новое понимание нравственности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«Критика практического разума»</a:t>
            </a:r>
            <a:r>
              <a:rPr lang="ru-RU" sz="3600" b="1" dirty="0"/>
              <a:t>) и решает проблемы эстетики (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«Критика способности суждения»</a:t>
            </a:r>
            <a:r>
              <a:rPr lang="ru-RU" sz="3600" b="1" dirty="0"/>
              <a:t>). </a:t>
            </a:r>
            <a:br>
              <a:rPr lang="ru-RU" sz="3600" b="1" dirty="0"/>
            </a:b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9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63559"/>
          </a:xfrm>
        </p:spPr>
        <p:txBody>
          <a:bodyPr>
            <a:normAutofit fontScale="90000"/>
          </a:bodyPr>
          <a:lstStyle/>
          <a:p>
            <a:r>
              <a:rPr lang="ru-RU" altLang="ru-RU" b="1" i="1" u="sng" dirty="0">
                <a:solidFill>
                  <a:schemeClr val="tx1"/>
                </a:solidFill>
              </a:rPr>
              <a:t>Докритический период</a:t>
            </a:r>
            <a:r>
              <a:rPr lang="ru-RU" altLang="ru-RU" dirty="0">
                <a:solidFill>
                  <a:schemeClr val="tx1"/>
                </a:solidFill>
              </a:rPr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6042" y="1614552"/>
            <a:ext cx="104577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r>
              <a:rPr lang="ru-RU" sz="3200" dirty="0" smtClean="0"/>
              <a:t>Выдвинул </a:t>
            </a:r>
            <a:r>
              <a:rPr lang="ru-RU" sz="3200" dirty="0"/>
              <a:t>гипотезу о возникновении Солнечной системы (теория Канта-Лапласа</a:t>
            </a:r>
            <a:r>
              <a:rPr lang="ru-RU" sz="3200" dirty="0" smtClean="0"/>
              <a:t>);</a:t>
            </a:r>
          </a:p>
          <a:p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Разработал </a:t>
            </a:r>
            <a:r>
              <a:rPr lang="ru-RU" sz="3200" dirty="0"/>
              <a:t>теории различных физических явлений (приливов и отливов, ветра и др</a:t>
            </a:r>
            <a:r>
              <a:rPr lang="ru-RU" sz="3200" dirty="0" smtClean="0"/>
              <a:t>.);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Изучал </a:t>
            </a:r>
            <a:r>
              <a:rPr lang="ru-RU" sz="3200" dirty="0"/>
              <a:t>проблемы развития жизни</a:t>
            </a:r>
            <a:r>
              <a:rPr lang="ru-RU" sz="3200" dirty="0" smtClean="0"/>
              <a:t>;</a:t>
            </a:r>
          </a:p>
          <a:p>
            <a:pPr marL="457200" indent="-457200">
              <a:buFontTx/>
              <a:buChar char="-"/>
            </a:pPr>
            <a:endParaRPr lang="ru-RU" sz="3200" dirty="0"/>
          </a:p>
          <a:p>
            <a:r>
              <a:rPr lang="ru-RU" sz="3200" dirty="0"/>
              <a:t>- Выступил против </a:t>
            </a:r>
            <a:r>
              <a:rPr lang="ru-RU" sz="3200" dirty="0" err="1"/>
              <a:t>духовидения</a:t>
            </a:r>
            <a:r>
              <a:rPr lang="ru-RU" sz="3200" dirty="0"/>
              <a:t> и других проявлений мистики.</a:t>
            </a:r>
          </a:p>
        </p:txBody>
      </p:sp>
    </p:spTree>
    <p:extLst>
      <p:ext uri="{BB962C8B-B14F-4D97-AF65-F5344CB8AC3E}">
        <p14:creationId xmlns:p14="http://schemas.microsoft.com/office/powerpoint/2010/main" val="42738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2056" y="1156138"/>
            <a:ext cx="108151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Философия, по И. Канту, должна сосредоточиться на решении трёх вопросов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 я могу знать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400" b="1" dirty="0" smtClean="0"/>
              <a:t>»,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 я должен  делать?</a:t>
            </a:r>
            <a:r>
              <a:rPr lang="ru-RU" sz="2400" b="1" dirty="0"/>
              <a:t>»,  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 что  я  могу  надеяться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400" b="1" dirty="0" smtClean="0"/>
              <a:t>»,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Почему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природа целесообразна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ru-RU" sz="2400" b="1" dirty="0" smtClean="0"/>
              <a:t>»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из   решения   которых   вытекает   решение   главной проблемы: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>
                <a:solidFill>
                  <a:srgbClr val="7030A0"/>
                </a:solidFill>
              </a:rPr>
              <a:t>Что Я есть такое – человек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  <a:r>
              <a:rPr lang="ru-RU" sz="2400" b="1" dirty="0"/>
              <a:t>».      </a:t>
            </a:r>
            <a:br>
              <a:rPr lang="ru-RU" sz="2400" b="1" dirty="0"/>
            </a:b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целом  его философия характеризуется как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«трансцендентальный идеализм» </a:t>
            </a:r>
            <a:r>
              <a:rPr lang="ru-RU" sz="2400" b="1" dirty="0"/>
              <a:t>(от лат.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трансцендере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sz="2400" b="1" dirty="0"/>
              <a:t>–  выходящий за пределы опыта), поскольку ее основные понятия и принципы носят внеопытный, по сути божественный характер и постигаются прежде всего интуитивно.</a:t>
            </a:r>
            <a:r>
              <a:rPr lang="ru-RU" sz="1100" b="1" dirty="0"/>
              <a:t/>
            </a:r>
            <a:br>
              <a:rPr lang="ru-RU" sz="11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33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20725" y="179388"/>
            <a:ext cx="10842529" cy="6548676"/>
            <a:chOff x="454" y="113"/>
            <a:chExt cx="5782" cy="453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54" y="113"/>
              <a:ext cx="5782" cy="4537"/>
              <a:chOff x="454" y="113"/>
              <a:chExt cx="5782" cy="4537"/>
            </a:xfrm>
          </p:grpSpPr>
          <p:sp>
            <p:nvSpPr>
              <p:cNvPr id="5" name="AutoShape 3"/>
              <p:cNvSpPr>
                <a:spLocks noChangeArrowheads="1"/>
              </p:cNvSpPr>
              <p:nvPr/>
            </p:nvSpPr>
            <p:spPr bwMode="auto">
              <a:xfrm>
                <a:off x="1950" y="1557"/>
                <a:ext cx="2925" cy="2865"/>
              </a:xfrm>
              <a:prstGeom prst="roundRect">
                <a:avLst>
                  <a:gd name="adj" fmla="val 3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/>
                <a:endParaRPr lang="ru-RU" altLang="ru-RU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 rot="-5400000">
                <a:off x="-302" y="1917"/>
                <a:ext cx="3439" cy="567"/>
              </a:xfrm>
              <a:prstGeom prst="rect">
                <a:avLst/>
              </a:prstGeom>
              <a:solidFill>
                <a:srgbClr val="FFFF99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Антиномии</a:t>
                </a: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 rot="-5400000">
                <a:off x="1552" y="485"/>
                <a:ext cx="1199" cy="686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Ограниченность</a:t>
                </a:r>
                <a:r>
                  <a:rPr lang="en-GB" alt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пространства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 rot="-5400000">
                <a:off x="1731" y="1596"/>
                <a:ext cx="817" cy="662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Простое</a:t>
                </a:r>
                <a:r>
                  <a:rPr lang="en-GB" alt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сложное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1653" y="2648"/>
                <a:ext cx="992" cy="661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Свобода</a:t>
                </a:r>
                <a:r>
                  <a:rPr lang="en-GB" altLang="ru-RU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причинность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1682" y="3779"/>
                <a:ext cx="923" cy="661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Наличие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>
                  <a:lnSpc>
                    <a:spcPct val="89000"/>
                  </a:lnSpc>
                </a:pPr>
                <a:r>
                  <a:rPr lang="en-GB" altLang="ru-RU" sz="20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Бога</a:t>
                </a:r>
                <a:endParaRPr lang="en-GB" alt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2721" y="1022"/>
                <a:ext cx="3515" cy="559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Существуют только простые элементы и то, что состоит из простых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721" y="1673"/>
                <a:ext cx="3515" cy="280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мире нет ничего простого</a:t>
                </a: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721" y="2045"/>
                <a:ext cx="3515" cy="559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Существует не только причинность по законам природы, но и свобода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721" y="2695"/>
                <a:ext cx="3515" cy="653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Свободы не существует. Все в мире совершается в силу строгой причинности по законам природы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721" y="3440"/>
                <a:ext cx="3515" cy="558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Есть Бог – безусловно необходимое существо, причина всего сущего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2721" y="4091"/>
                <a:ext cx="3515" cy="559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Бога нет. Нет никакого абсолютно необходимого существа – причины всего сущего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2721" y="113"/>
                <a:ext cx="3515" cy="352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Мир имеет начало во времени и ограничен в пространстве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2721" y="556"/>
                <a:ext cx="3515" cy="372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eaLnBrk="1">
                  <a:lnSpc>
                    <a:spcPct val="89000"/>
                  </a:lnSpc>
                </a:pPr>
                <a:r>
                  <a:rPr lang="en-GB" altLang="ru-RU" sz="2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Мир не имеет начала во времени и безграничен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 rot="-5400000">
                <a:off x="-1477" y="2072"/>
                <a:ext cx="4411" cy="549"/>
              </a:xfrm>
              <a:prstGeom prst="rect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tIns="91440" rIns="45720" bIns="91440" anchor="ctr"/>
              <a:lstStyle>
                <a:lvl1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1pPr>
                <a:lvl2pPr marL="37931725" indent="-37474525"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2pPr>
                <a:lvl3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3pPr>
                <a:lvl4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4pPr>
                <a:lvl5pPr>
                  <a:lnSpc>
                    <a:spcPct val="28000"/>
                  </a:lnSpc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5pPr>
                <a:lvl6pPr marL="14874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6pPr>
                <a:lvl7pPr marL="19446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7pPr>
                <a:lvl8pPr marL="24018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8pPr>
                <a:lvl9pPr marL="2859088" indent="-193675" defTabSz="449263" eaLnBrk="0" fontAlgn="base" hangingPunct="0">
                  <a:lnSpc>
                    <a:spcPct val="2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panose="05000000000000000000" pitchFamily="2" charset="2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Lucida Sans Unicode" panose="020B0602030504020204" pitchFamily="34" charset="0"/>
                  </a:defRPr>
                </a:lvl9pPr>
              </a:lstStyle>
              <a:p>
                <a:pPr algn="ctr" eaLnBrk="1">
                  <a:lnSpc>
                    <a:spcPct val="89000"/>
                  </a:lnSpc>
                </a:pPr>
                <a:r>
                  <a:rPr lang="en-GB" altLang="ru-RU" sz="2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Критика чистого разума И. Канта</a:t>
                </a: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2494" y="794"/>
                <a:ext cx="2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 flipV="1">
                <a:off x="2494" y="1238"/>
                <a:ext cx="227" cy="58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2494" y="1806"/>
                <a:ext cx="227" cy="13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2494" y="2372"/>
                <a:ext cx="227" cy="58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2494" y="3061"/>
                <a:ext cx="227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V="1">
                <a:off x="2494" y="3619"/>
                <a:ext cx="227" cy="47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2494" y="4195"/>
                <a:ext cx="227" cy="11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Line 25"/>
            <p:cNvSpPr>
              <a:spLocks noChangeShapeType="1"/>
            </p:cNvSpPr>
            <p:nvPr/>
          </p:nvSpPr>
          <p:spPr bwMode="auto">
            <a:xfrm flipV="1">
              <a:off x="2494" y="331"/>
              <a:ext cx="227" cy="35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974</Words>
  <Application>Microsoft Office PowerPoint</Application>
  <PresentationFormat>Произвольный</PresentationFormat>
  <Paragraphs>115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Легкий дым</vt:lpstr>
      <vt:lpstr>1. Читаем лекцию, конспект в тетрадь написать 2. Выбрать любого немецкого философа 19века (не из лекции) и сделать про него презентацию (биография и основные философские идеи)</vt:lpstr>
      <vt:lpstr>НЕМЕЦКАЯ КЛАССИЧЕСКАЯ ФИЛОСОФИЯ</vt:lpstr>
      <vt:lpstr>Немецкая классическая философия</vt:lpstr>
      <vt:lpstr>Особенности немецкой классической философии:</vt:lpstr>
      <vt:lpstr>ИММАНУИЛ КАНТ (1724 – 1804)</vt:lpstr>
      <vt:lpstr>Философия Канта</vt:lpstr>
      <vt:lpstr>Докритический период: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Иоганн Готлиб Фихте (1762–1814)   </vt:lpstr>
      <vt:lpstr>«Наукоучение» Фихте. Пытался вывести все разнообразие форм познания только из сознания. </vt:lpstr>
      <vt:lpstr>Фридрих Вильгельм Йозеф фон Шеллинг (1775-1854)</vt:lpstr>
      <vt:lpstr>Презентация PowerPoint</vt:lpstr>
      <vt:lpstr>Георг Вильгельм Фридрих Гегель (1770-1831)</vt:lpstr>
      <vt:lpstr>Презентация PowerPoint</vt:lpstr>
      <vt:lpstr>Презентация PowerPoint</vt:lpstr>
      <vt:lpstr>Презентация PowerPoint</vt:lpstr>
      <vt:lpstr>Высшим началом логики и мышления служит положение о тождестве бытия и разума</vt:lpstr>
      <vt:lpstr>Любое развитие происходит по схеме (триада)</vt:lpstr>
      <vt:lpstr>Подвергнув глубокой и основательной критике метафизический метод, Гегель сформулировал законы диалектики.  </vt:lpstr>
      <vt:lpstr>Людвиг Андреас фон Фейербах (1804 – 1872)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НЕМЕЦКАЯ КЛАССИЧЕСКАЯ ФИЛОСОФИЯ</dc:title>
  <dc:creator>Людмила</dc:creator>
  <cp:lastModifiedBy>User</cp:lastModifiedBy>
  <cp:revision>19</cp:revision>
  <dcterms:created xsi:type="dcterms:W3CDTF">2019-02-07T17:37:40Z</dcterms:created>
  <dcterms:modified xsi:type="dcterms:W3CDTF">2021-09-18T05:24:31Z</dcterms:modified>
</cp:coreProperties>
</file>